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311" r:id="rId2"/>
    <p:sldId id="312" r:id="rId3"/>
    <p:sldId id="279" r:id="rId4"/>
    <p:sldId id="310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316" r:id="rId14"/>
    <p:sldId id="293" r:id="rId15"/>
    <p:sldId id="295" r:id="rId16"/>
    <p:sldId id="296" r:id="rId17"/>
    <p:sldId id="298" r:id="rId18"/>
    <p:sldId id="297" r:id="rId19"/>
    <p:sldId id="280" r:id="rId20"/>
    <p:sldId id="299" r:id="rId21"/>
    <p:sldId id="301" r:id="rId22"/>
    <p:sldId id="302" r:id="rId23"/>
    <p:sldId id="303" r:id="rId24"/>
    <p:sldId id="304" r:id="rId25"/>
    <p:sldId id="305" r:id="rId26"/>
    <p:sldId id="307" r:id="rId27"/>
    <p:sldId id="315" r:id="rId28"/>
    <p:sldId id="313" r:id="rId29"/>
    <p:sldId id="314" r:id="rId30"/>
  </p:sldIdLst>
  <p:sldSz cx="12192000" cy="6858000"/>
  <p:notesSz cx="6858000" cy="9144000"/>
  <p:embeddedFontLst>
    <p:embeddedFont>
      <p:font typeface="나눔스퀘어_ac Light" panose="020B0600000101010101" pitchFamily="50" charset="-127"/>
      <p:regular r:id="rId32"/>
    </p:embeddedFont>
    <p:embeddedFont>
      <p:font typeface="타이포_쌍문동 B" panose="02020803020101020101" pitchFamily="18" charset="-127"/>
      <p:bold r:id="rId33"/>
    </p:embeddedFont>
    <p:embeddedFont>
      <p:font typeface="나눔스퀘어_ac" panose="020B0600000101010101" pitchFamily="50" charset="-127"/>
      <p:regular r:id="rId34"/>
    </p:embeddedFont>
    <p:embeddedFont>
      <p:font typeface="조선일보명조" panose="02030304000000000000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  <p:embeddedFont>
      <p:font typeface="Bahnschrift SemiBold SemiConden" panose="020B0502040204020203" pitchFamily="34" charset="0"/>
      <p:bold r:id="rId38"/>
    </p:embeddedFont>
    <p:embeddedFont>
      <p:font typeface="나눔스퀘어_ac ExtraBold" panose="020B0600000101010101" pitchFamily="50" charset="-127"/>
      <p:bold r:id="rId39"/>
    </p:embeddedFont>
    <p:embeddedFont>
      <p:font typeface="HY헤드라인M" panose="020B0600000101010101" charset="-127"/>
      <p:regular r:id="rId40"/>
    </p:embeddedFont>
    <p:embeddedFont>
      <p:font typeface="Haettenschweiler" panose="020B0600000101010101" charset="0"/>
      <p:regular r:id="rId41"/>
    </p:embeddedFont>
    <p:embeddedFont>
      <p:font typeface="나눔스퀘어_ac Bold" panose="020B0600000101010101" pitchFamily="50" charset="-127"/>
      <p:bold r:id="rId42"/>
    </p:embeddedFont>
    <p:embeddedFont>
      <p:font typeface="휴먼옛체" panose="020B0600000101010101" charset="-127"/>
      <p:regular r:id="rId43"/>
    </p:embeddedFont>
    <p:embeddedFont>
      <p:font typeface="Cambria" panose="02040503050406030204" pitchFamily="18" charset="0"/>
      <p:regular r:id="rId44"/>
      <p:bold r:id="rId45"/>
      <p:italic r:id="rId46"/>
      <p:boldItalic r:id="rId47"/>
    </p:embeddedFont>
    <p:embeddedFont>
      <p:font typeface="Bernard MT Condensed" panose="020B0600000101010101" charset="0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1" clrIdx="0">
    <p:extLst>
      <p:ext uri="{19B8F6BF-5375-455C-9EA6-DF929625EA0E}">
        <p15:presenceInfo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5410"/>
    <a:srgbClr val="D76213"/>
    <a:srgbClr val="EAF1FF"/>
    <a:srgbClr val="000000"/>
    <a:srgbClr val="FF5050"/>
    <a:srgbClr val="9DC3E6"/>
    <a:srgbClr val="99BE45"/>
    <a:srgbClr val="DEEBF7"/>
    <a:srgbClr val="F2F2F2"/>
    <a:srgbClr val="4260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2" autoAdjust="0"/>
    <p:restoredTop sz="77946" autoAdjust="0"/>
  </p:normalViewPr>
  <p:slideViewPr>
    <p:cSldViewPr snapToGrid="0">
      <p:cViewPr varScale="1">
        <p:scale>
          <a:sx n="90" d="100"/>
          <a:sy n="90" d="100"/>
        </p:scale>
        <p:origin x="12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77000"/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tint val="77000"/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tint val="77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혼술</c:v>
                </c:pt>
                <c:pt idx="1">
                  <c:v>홈술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15693</c:v>
                </c:pt>
                <c:pt idx="1">
                  <c:v>3177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1C-4963-9560-50E831FC9AF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gradFill rotWithShape="1">
              <a:gsLst>
                <a:gs pos="62400">
                  <a:srgbClr val="B85410"/>
                </a:gs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accent2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혼술</c:v>
                </c:pt>
                <c:pt idx="1">
                  <c:v>홈술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26445</c:v>
                </c:pt>
                <c:pt idx="1">
                  <c:v>5692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41C-4963-9560-50E831FC9AF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904853296"/>
        <c:axId val="1101959840"/>
      </c:barChart>
      <c:catAx>
        <c:axId val="904853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101959840"/>
        <c:crosses val="autoZero"/>
        <c:auto val="1"/>
        <c:lblAlgn val="ctr"/>
        <c:lblOffset val="100"/>
        <c:noMultiLvlLbl val="0"/>
      </c:catAx>
      <c:valAx>
        <c:axId val="11019598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904853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+mn-cs"/>
              </a:defRPr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 가구 비중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전체가구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_(* #,##0_);_(* \(#,##0\);_(* "-"_);_(@_)</c:formatCode>
                <c:ptCount val="5"/>
                <c:pt idx="0">
                  <c:v>4484</c:v>
                </c:pt>
                <c:pt idx="1">
                  <c:v>4603</c:v>
                </c:pt>
                <c:pt idx="2">
                  <c:v>4751</c:v>
                </c:pt>
                <c:pt idx="3">
                  <c:v>4908</c:v>
                </c:pt>
                <c:pt idx="4">
                  <c:v>5098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07-4075-9248-E9DA6BD182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1인가구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_(* #,##0_);_(* \(#,##0\);_(* "-"_);_(@_)</c:formatCode>
                <c:ptCount val="5"/>
                <c:pt idx="0">
                  <c:v>1068</c:v>
                </c:pt>
                <c:pt idx="1">
                  <c:v>1125</c:v>
                </c:pt>
                <c:pt idx="2">
                  <c:v>1198</c:v>
                </c:pt>
                <c:pt idx="3">
                  <c:v>1291</c:v>
                </c:pt>
                <c:pt idx="4">
                  <c:v>1406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07-4075-9248-E9DA6BD182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axId val="1063525232"/>
        <c:axId val="106352398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비중</c:v>
                </c:pt>
              </c:strCache>
            </c:strRef>
          </c:tx>
          <c:spPr>
            <a:ln w="34925" cap="rnd">
              <a:solidFill>
                <a:srgbClr val="FF505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0.0</c:formatCode>
                <c:ptCount val="5"/>
                <c:pt idx="0">
                  <c:v>23.818019625334522</c:v>
                </c:pt>
                <c:pt idx="1">
                  <c:v>24.4405822289811</c:v>
                </c:pt>
                <c:pt idx="2">
                  <c:v>25.215744053883395</c:v>
                </c:pt>
                <c:pt idx="3">
                  <c:v>26.303993480032599</c:v>
                </c:pt>
                <c:pt idx="4">
                  <c:v>27.579442918791685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607-4075-9248-E9DA6BD182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01961504"/>
        <c:axId val="1101959008"/>
      </c:lineChart>
      <c:catAx>
        <c:axId val="1063525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defRPr>
            </a:pPr>
            <a:endParaRPr lang="ko-KR"/>
          </a:p>
        </c:txPr>
        <c:crossAx val="1063523984"/>
        <c:crosses val="autoZero"/>
        <c:auto val="1"/>
        <c:lblAlgn val="ctr"/>
        <c:lblOffset val="100"/>
        <c:noMultiLvlLbl val="0"/>
      </c:catAx>
      <c:valAx>
        <c:axId val="1063523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3525232"/>
        <c:crosses val="autoZero"/>
        <c:crossBetween val="between"/>
      </c:valAx>
      <c:valAx>
        <c:axId val="1101959008"/>
        <c:scaling>
          <c:orientation val="minMax"/>
          <c:max val="32"/>
          <c:min val="20"/>
        </c:scaling>
        <c:delete val="0"/>
        <c:axPos val="r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01961504"/>
        <c:crosses val="max"/>
        <c:crossBetween val="between"/>
      </c:valAx>
      <c:catAx>
        <c:axId val="11019615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019590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bg2">
          <a:lumMod val="9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EBA1A-9D10-464A-96FB-F4BD91D50F4D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463DD-FAF5-46C1-BB3C-97D0F6698C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50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23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사람과 사람이 처음 만나면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뭐가 가장 절실할까요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혹시 </a:t>
            </a:r>
            <a:r>
              <a:rPr lang="ko-KR" altLang="en-US" dirty="0" err="1" smtClean="0"/>
              <a:t>싸피에서</a:t>
            </a:r>
            <a:r>
              <a:rPr lang="ko-KR" altLang="en-US" dirty="0" smtClean="0"/>
              <a:t> 팀 프로젝트 할 때마다 정적이 너무 </a:t>
            </a:r>
            <a:r>
              <a:rPr lang="ko-KR" altLang="en-US" dirty="0" err="1" smtClean="0"/>
              <a:t>괴롭진</a:t>
            </a:r>
            <a:r>
              <a:rPr lang="ko-KR" altLang="en-US" dirty="0" smtClean="0"/>
              <a:t> 않으셨나요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저는 처음 만날 때 정적을 깨는 대화가 가장 중요하고 절실하다고 생각합니다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 대화가 뭐 어디 쉽나요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적절한 주제도 있어야 하고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티키타카도</a:t>
            </a:r>
            <a:r>
              <a:rPr lang="ko-KR" altLang="en-US" dirty="0" smtClean="0"/>
              <a:t> 되어야 하고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그래서 저희는 관심사를 설정할 수 있게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자극적인 주제만 좀 말씀드리면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시사</a:t>
            </a:r>
            <a:r>
              <a:rPr lang="en-US" altLang="ko-KR" dirty="0" smtClean="0"/>
              <a:t>.. </a:t>
            </a:r>
            <a:r>
              <a:rPr lang="ko-KR" altLang="en-US" dirty="0" smtClean="0"/>
              <a:t>여기까지만 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내 관심사를 설정해</a:t>
            </a:r>
            <a:r>
              <a:rPr lang="ko-KR" altLang="en-US" baseline="0" dirty="0" smtClean="0"/>
              <a:t> 놓고 관심 주제를 설정해 놓은 방으로 들어가면 좀 더 수월한 </a:t>
            </a:r>
            <a:r>
              <a:rPr lang="ko-KR" altLang="en-US" baseline="0" dirty="0" err="1" smtClean="0"/>
              <a:t>티키타카를</a:t>
            </a:r>
            <a:r>
              <a:rPr lang="ko-KR" altLang="en-US" baseline="0" dirty="0" smtClean="0"/>
              <a:t> 할 수 있겠죠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또 저</a:t>
            </a:r>
            <a:r>
              <a:rPr lang="en-US" altLang="ko-KR" baseline="0" dirty="0" smtClean="0"/>
              <a:t>~</a:t>
            </a:r>
            <a:r>
              <a:rPr lang="ko-KR" altLang="en-US" baseline="0" dirty="0" smtClean="0"/>
              <a:t>기를 자세히 보시면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인기도도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저희의 </a:t>
            </a:r>
            <a:r>
              <a:rPr lang="ko-KR" altLang="en-US" baseline="0" dirty="0" err="1" smtClean="0"/>
              <a:t>인기도는</a:t>
            </a:r>
            <a:r>
              <a:rPr lang="ko-KR" altLang="en-US" baseline="0" dirty="0" smtClean="0"/>
              <a:t> 술처럼 도수를 가지고 있는데요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 유지라는 사람은 </a:t>
            </a:r>
            <a:r>
              <a:rPr lang="en-US" altLang="ko-KR" baseline="0" dirty="0" smtClean="0"/>
              <a:t>5</a:t>
            </a:r>
            <a:r>
              <a:rPr lang="ko-KR" altLang="en-US" baseline="0" dirty="0" err="1" smtClean="0"/>
              <a:t>도밖에</a:t>
            </a:r>
            <a:r>
              <a:rPr lang="ko-KR" altLang="en-US" baseline="0" dirty="0" smtClean="0"/>
              <a:t> 안 되어서 아직 </a:t>
            </a:r>
            <a:r>
              <a:rPr lang="ko-KR" altLang="en-US" baseline="0" dirty="0" err="1" smtClean="0"/>
              <a:t>맥주네요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320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혹시 여러분 아론 박사라고 아시나요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모르시겠죠</a:t>
            </a:r>
            <a:r>
              <a:rPr lang="en-US" altLang="ko-KR" dirty="0" smtClean="0"/>
              <a:t>? </a:t>
            </a:r>
            <a:r>
              <a:rPr lang="ko-KR" altLang="en-US" dirty="0" smtClean="0"/>
              <a:t>당연합니다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알아두면 좋을지도 몰라요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아론 박사는 모르는 사람과 빠르게 친밀해질 수 있는 </a:t>
            </a:r>
            <a:r>
              <a:rPr lang="en-US" altLang="ko-KR" dirty="0" smtClean="0"/>
              <a:t>36</a:t>
            </a:r>
            <a:r>
              <a:rPr lang="ko-KR" altLang="en-US" dirty="0" smtClean="0"/>
              <a:t>가지의 대화 주제를</a:t>
            </a:r>
            <a:r>
              <a:rPr lang="ko-KR" altLang="en-US" baseline="0" dirty="0" smtClean="0"/>
              <a:t> 연구 논문으로 만들었어요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혹시 여러분이 앞으로 소개팅을 나갈 일이 있다면 쓸모가 있겠죠</a:t>
            </a:r>
            <a:r>
              <a:rPr lang="en-US" altLang="ko-KR" baseline="0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서비스에는 이러한 대화 주제들과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방에 설정된 관심사에 기반해서 대화 주제를 추천해주는</a:t>
            </a:r>
            <a:r>
              <a:rPr lang="ko-KR" altLang="en-US" baseline="0" dirty="0" smtClean="0"/>
              <a:t> 기능이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아론 박사님과 함께라면 </a:t>
            </a:r>
            <a:r>
              <a:rPr lang="en-US" altLang="ko-KR" baseline="0" dirty="0" smtClean="0"/>
              <a:t>I</a:t>
            </a:r>
            <a:r>
              <a:rPr lang="ko-KR" altLang="en-US" baseline="0" dirty="0" smtClean="0"/>
              <a:t>들도 금방 친해질 수 있을 거에요</a:t>
            </a:r>
            <a:r>
              <a:rPr lang="en-US" altLang="ko-KR" baseline="0" dirty="0" smtClean="0"/>
              <a:t>!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여러분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술자리 하다가 </a:t>
            </a:r>
            <a:r>
              <a:rPr lang="ko-KR" altLang="en-US" baseline="0" dirty="0" err="1" smtClean="0"/>
              <a:t>건배사</a:t>
            </a:r>
            <a:r>
              <a:rPr lang="ko-KR" altLang="en-US" baseline="0" dirty="0" smtClean="0"/>
              <a:t> 하라고 하면 너무 당황스럽지 않나요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저는 아는 게 </a:t>
            </a:r>
            <a:r>
              <a:rPr lang="ko-KR" altLang="en-US" baseline="0" dirty="0" err="1" smtClean="0"/>
              <a:t>청바지밖에</a:t>
            </a:r>
            <a:r>
              <a:rPr lang="ko-KR" altLang="en-US" baseline="0" dirty="0" smtClean="0"/>
              <a:t> 없어서 </a:t>
            </a:r>
            <a:r>
              <a:rPr lang="ko-KR" altLang="en-US" baseline="0" dirty="0" err="1" smtClean="0"/>
              <a:t>인싸가</a:t>
            </a:r>
            <a:r>
              <a:rPr lang="ko-KR" altLang="en-US" baseline="0" dirty="0" smtClean="0"/>
              <a:t> 되기 너무 어려웠는데요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저희 기능에는 </a:t>
            </a:r>
            <a:r>
              <a:rPr lang="ko-KR" altLang="en-US" baseline="0" dirty="0" err="1" smtClean="0"/>
              <a:t>건배사</a:t>
            </a:r>
            <a:r>
              <a:rPr lang="ko-KR" altLang="en-US" baseline="0" dirty="0" smtClean="0"/>
              <a:t> 추천이 있어서 우리 모두 </a:t>
            </a:r>
            <a:r>
              <a:rPr lang="ko-KR" altLang="en-US" baseline="0" dirty="0" err="1" smtClean="0"/>
              <a:t>인싸가</a:t>
            </a:r>
            <a:r>
              <a:rPr lang="ko-KR" altLang="en-US" baseline="0" dirty="0" smtClean="0"/>
              <a:t> 될 수 있어요</a:t>
            </a:r>
            <a:r>
              <a:rPr lang="en-US" altLang="ko-KR" baseline="0" dirty="0" smtClean="0"/>
              <a:t>!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018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 제가 질문이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혹시 최근에 </a:t>
            </a:r>
            <a:r>
              <a:rPr lang="ko-KR" altLang="en-US" dirty="0" err="1" smtClean="0"/>
              <a:t>술게임</a:t>
            </a:r>
            <a:r>
              <a:rPr lang="ko-KR" altLang="en-US" dirty="0" smtClean="0"/>
              <a:t> 해보신 분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역시 많이 없네요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우연의 일치인지 저희 팀에도 최근에 </a:t>
            </a:r>
            <a:r>
              <a:rPr lang="ko-KR" altLang="en-US" dirty="0" err="1" smtClean="0"/>
              <a:t>술게임을</a:t>
            </a:r>
            <a:r>
              <a:rPr lang="ko-KR" altLang="en-US" dirty="0" smtClean="0"/>
              <a:t> 해본 사람이 없더라구요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그래서 저희는 </a:t>
            </a:r>
            <a:r>
              <a:rPr lang="ko-KR" altLang="en-US" dirty="0" err="1" smtClean="0"/>
              <a:t>술게임</a:t>
            </a:r>
            <a:r>
              <a:rPr lang="ko-KR" altLang="en-US" dirty="0" smtClean="0"/>
              <a:t> 대신에 약간의 다른 컨텐츠들을 추가해 보았어요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초면인 사람이랑 </a:t>
            </a:r>
            <a:r>
              <a:rPr lang="ko-KR" altLang="en-US" dirty="0" err="1" smtClean="0"/>
              <a:t>바니바니</a:t>
            </a:r>
            <a:r>
              <a:rPr lang="ko-KR" altLang="en-US" dirty="0" smtClean="0"/>
              <a:t> 하는 것보다는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이야기하다가 가끔 즐길만한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중간중간 </a:t>
            </a:r>
            <a:r>
              <a:rPr lang="ko-KR" altLang="en-US" dirty="0" err="1" smtClean="0"/>
              <a:t>웃을만한</a:t>
            </a:r>
            <a:r>
              <a:rPr lang="ko-KR" altLang="en-US" dirty="0" smtClean="0"/>
              <a:t> 컨텐츠입니다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&gt;&gt; </a:t>
            </a:r>
            <a:r>
              <a:rPr lang="ko-KR" altLang="en-US" dirty="0" err="1" smtClean="0"/>
              <a:t>폭탄돌리기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랜덤마시기</a:t>
            </a:r>
            <a:r>
              <a:rPr lang="ko-KR" altLang="en-US" dirty="0" smtClean="0"/>
              <a:t>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44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저희의 커뮤니티를 소개해드릴게요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날짜별로</a:t>
            </a:r>
            <a:r>
              <a:rPr lang="ko-KR" altLang="en-US" dirty="0" smtClean="0"/>
              <a:t> 약속을 잡을 수 있는 커뮤니티가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매일매일 새롭게 생성되는 방명록 형식의 커뮤니티가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커뮤니티에서 가볍게 대화하고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자연스레 </a:t>
            </a:r>
            <a:r>
              <a:rPr lang="ko-KR" altLang="en-US" dirty="0" err="1" smtClean="0"/>
              <a:t>화상방으로</a:t>
            </a:r>
            <a:r>
              <a:rPr lang="ko-KR" altLang="en-US" dirty="0" smtClean="0"/>
              <a:t> 넘어갈 수 있는 서비스를 구축하는 데에 초점을 두었습니다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일일게시판에서 이런저런 이야기를 나눈 다음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월간게시판에서 술자리 약속을 잡고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날에 화상으로 만날 수 있도록 자연스럽게 유도하는 것이 저희 서비스의 목표입니다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나 혼자만의 캘린더가 아니라 단체의 </a:t>
            </a:r>
            <a:r>
              <a:rPr lang="ko-KR" altLang="en-US" dirty="0" err="1" smtClean="0"/>
              <a:t>캘린더라는</a:t>
            </a:r>
            <a:r>
              <a:rPr lang="ko-KR" altLang="en-US" dirty="0" smtClean="0"/>
              <a:t> 점에서 의미가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캘린더를 통해 어딘가에 소속되어 있고 연결되어 있다는 느낌을 받을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소주병 스티커는 약속이 잡힌 날에 붙는 스티커인데요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처음 서버가 시작될 때에는 드문드문 붙어 있다가</a:t>
            </a:r>
            <a:endParaRPr lang="en-US" altLang="ko-KR" dirty="0" smtClean="0"/>
          </a:p>
          <a:p>
            <a:r>
              <a:rPr lang="ko-KR" altLang="en-US" dirty="0" smtClean="0"/>
              <a:t>사이트가 성장하면서 빼곡하게 스티커가 차 있으면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저희도 서비스 이용자분들도 </a:t>
            </a:r>
            <a:r>
              <a:rPr lang="ko-KR" altLang="en-US" baseline="0" dirty="0" err="1" smtClean="0"/>
              <a:t>뿌듯하시겠죠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성장하는 느낌을 이용자분들과 함께 느끼고자 넣은 기능입니다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29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저희의 커뮤니티를 소개해드릴게요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날짜별로</a:t>
            </a:r>
            <a:r>
              <a:rPr lang="ko-KR" altLang="en-US" dirty="0" smtClean="0"/>
              <a:t> 약속을 잡을 수 있는 커뮤니티가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매일매일 새롭게 생성되는 방명록 형식의 커뮤니티가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커뮤니티에서 가볍게 대화하고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자연스레 </a:t>
            </a:r>
            <a:r>
              <a:rPr lang="ko-KR" altLang="en-US" dirty="0" err="1" smtClean="0"/>
              <a:t>화상방으로</a:t>
            </a:r>
            <a:r>
              <a:rPr lang="ko-KR" altLang="en-US" dirty="0" smtClean="0"/>
              <a:t> 넘어갈 수 있는 서비스를 구축하는 데에 초점을 두었습니다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일일게시판에서 이런저런 이야기를 나눈 다음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월간게시판에서 술자리 약속을 잡고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 날에 화상으로 만날 수 있도록 자연스럽게 유도하는 것이 저희 서비스의 목표입니다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나 혼자만의 캘린더가 아니라 단체의 </a:t>
            </a:r>
            <a:r>
              <a:rPr lang="ko-KR" altLang="en-US" dirty="0" err="1" smtClean="0"/>
              <a:t>캘린더라는</a:t>
            </a:r>
            <a:r>
              <a:rPr lang="ko-KR" altLang="en-US" dirty="0" smtClean="0"/>
              <a:t> 점에서 의미가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캘린더를 통해 어딘가에 소속되어 있고 연결되어 있다는 느낌을 받을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소주병 스티커는 약속이 잡힌 날에 붙는 스티커인데요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처음 서버가 시작될 때에는 드문드문 붙어 있다가</a:t>
            </a:r>
            <a:endParaRPr lang="en-US" altLang="ko-KR" dirty="0" smtClean="0"/>
          </a:p>
          <a:p>
            <a:r>
              <a:rPr lang="ko-KR" altLang="en-US" dirty="0" smtClean="0"/>
              <a:t>사이트가 성장하면서 빼곡하게 스티커가 차 있으면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저희도 서비스 이용자분들도 </a:t>
            </a:r>
            <a:r>
              <a:rPr lang="ko-KR" altLang="en-US" baseline="0" dirty="0" err="1" smtClean="0"/>
              <a:t>뿌듯하시겠죠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성장하는 느낌을 이용자분들과 함께 느끼고자 넣은 기능입니다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07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다음으로 프론트 쪽 기술 스택을 보여드릴게요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저희는 </a:t>
            </a:r>
            <a:r>
              <a:rPr lang="en-US" altLang="ko-KR" dirty="0" smtClean="0"/>
              <a:t>HTML, CSS, JS, React,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Redux</a:t>
            </a:r>
            <a:r>
              <a:rPr lang="ko-KR" altLang="en-US" baseline="0" dirty="0" smtClean="0"/>
              <a:t>를 사용합니다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여기서 특이한 점은 </a:t>
            </a:r>
            <a:r>
              <a:rPr lang="ko-KR" altLang="en-US" baseline="0" dirty="0" err="1" smtClean="0"/>
              <a:t>리액트랑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리덕스를</a:t>
            </a:r>
            <a:r>
              <a:rPr lang="ko-KR" altLang="en-US" baseline="0" dirty="0" smtClean="0"/>
              <a:t> 사용한다는 점인데요</a:t>
            </a:r>
            <a:r>
              <a:rPr lang="en-US" altLang="ko-KR" baseline="0" dirty="0" smtClean="0"/>
              <a:t>,</a:t>
            </a:r>
          </a:p>
          <a:p>
            <a:pPr marL="0" indent="0">
              <a:buNone/>
            </a:pPr>
            <a:r>
              <a:rPr lang="ko-KR" altLang="en-US" baseline="0" dirty="0" smtClean="0"/>
              <a:t>저희가 </a:t>
            </a:r>
            <a:r>
              <a:rPr lang="ko-KR" altLang="en-US" baseline="0" dirty="0" err="1" smtClean="0"/>
              <a:t>리액트를</a:t>
            </a:r>
            <a:r>
              <a:rPr lang="ko-KR" altLang="en-US" baseline="0" dirty="0" smtClean="0"/>
              <a:t> 사용하는 이유를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가지로 나누어서 잠깐 </a:t>
            </a:r>
            <a:r>
              <a:rPr lang="ko-KR" altLang="en-US" baseline="0" dirty="0" err="1" smtClean="0"/>
              <a:t>설명드리겠습니다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첫 번째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혹시 여러분은 라이브러리와 프레임워크의 차이를 아시나요</a:t>
            </a:r>
            <a:r>
              <a:rPr lang="en-US" altLang="ko-KR" baseline="0" dirty="0" smtClean="0"/>
              <a:t>?</a:t>
            </a:r>
          </a:p>
          <a:p>
            <a:pPr marL="0" indent="0">
              <a:buNone/>
            </a:pPr>
            <a:r>
              <a:rPr lang="ko-KR" altLang="en-US" baseline="0" dirty="0" smtClean="0"/>
              <a:t>차이점을 간단하게 </a:t>
            </a:r>
            <a:r>
              <a:rPr lang="ko-KR" altLang="en-US" baseline="0" dirty="0" err="1" smtClean="0"/>
              <a:t>말씀드리자면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프레임워크는 전체적인 흐름을 제공하고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라이브러리는 흐름을 사용자가 만들어갑니다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baseline="0" dirty="0" smtClean="0"/>
              <a:t>이런저런 의견이 있지만 뷰는 </a:t>
            </a:r>
            <a:r>
              <a:rPr lang="ko-KR" altLang="en-US" baseline="0" dirty="0" err="1" smtClean="0"/>
              <a:t>프레임워크이고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리액트는</a:t>
            </a:r>
            <a:r>
              <a:rPr lang="ko-KR" altLang="en-US" baseline="0" dirty="0" smtClean="0"/>
              <a:t> 라이브러리로 보통 칭해집니다</a:t>
            </a:r>
            <a:r>
              <a:rPr lang="en-US" altLang="ko-KR" baseline="0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저희 프로젝트에서는 프론트에서 다루어야 하는 기능들이 꽤 존재하기 때문에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ko-KR" altLang="en-US" dirty="0" smtClean="0"/>
              <a:t>자유도가 좀 더 높은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채택했습니다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두 번째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리액트는</a:t>
            </a:r>
            <a:r>
              <a:rPr lang="ko-KR" altLang="en-US" dirty="0" smtClean="0"/>
              <a:t> 생태계가 넓습니다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저번 학기에 뷰를 사용하다가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사용해 보니 구글 검색을 조금만 해도 많은 코드들이 나오더라구요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저희의 학습과 프로젝트 진행에도 많은 도움이 될 거라고 생각했습니다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세 번째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 역량 향상을 빼놓을 수 없겠죠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이번에 </a:t>
            </a:r>
            <a:r>
              <a:rPr lang="ko-KR" altLang="en-US" dirty="0" err="1" smtClean="0"/>
              <a:t>리액트를</a:t>
            </a:r>
            <a:r>
              <a:rPr lang="ko-KR" altLang="en-US" dirty="0" smtClean="0"/>
              <a:t> 사용하면서 개발에 접근하는 제 사고방식이 발달하고 있음을 많이 느낍니다</a:t>
            </a:r>
            <a:r>
              <a:rPr lang="en-US" altLang="ko-KR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다음으로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저희는 </a:t>
            </a:r>
            <a:r>
              <a:rPr lang="ko-KR" altLang="en-US" baseline="0" dirty="0" err="1" smtClean="0"/>
              <a:t>리덕스도</a:t>
            </a:r>
            <a:r>
              <a:rPr lang="ko-KR" altLang="en-US" baseline="0" dirty="0" smtClean="0"/>
              <a:t> 사용하고 있습니다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WebRTC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기능에서 전역 관리는 필수적이라고 생각했고</a:t>
            </a:r>
            <a:r>
              <a:rPr lang="en-US" altLang="ko-KR" baseline="0" dirty="0" smtClean="0"/>
              <a:t>,</a:t>
            </a:r>
          </a:p>
          <a:p>
            <a:pPr marL="0" indent="0">
              <a:buNone/>
            </a:pPr>
            <a:r>
              <a:rPr lang="ko-KR" altLang="en-US" baseline="0" dirty="0" err="1" smtClean="0"/>
              <a:t>리액트에서도</a:t>
            </a:r>
            <a:r>
              <a:rPr lang="ko-KR" altLang="en-US" baseline="0" dirty="0" smtClean="0"/>
              <a:t> 전역 관리가 가능하지만 디버깅이나 로깅 등의 상태 관리 외의 기능이나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err="1" smtClean="0"/>
              <a:t>미들웨어를</a:t>
            </a:r>
            <a:r>
              <a:rPr lang="ko-KR" altLang="en-US" baseline="0" dirty="0" smtClean="0"/>
              <a:t> 사용하기 위해서는 </a:t>
            </a:r>
            <a:r>
              <a:rPr lang="ko-KR" altLang="en-US" baseline="0" dirty="0" err="1" smtClean="0"/>
              <a:t>리덕스가</a:t>
            </a:r>
            <a:r>
              <a:rPr lang="ko-KR" altLang="en-US" baseline="0" dirty="0" smtClean="0"/>
              <a:t> 적합하다고 판단했습니다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175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Spring Boot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JPA</a:t>
            </a:r>
            <a:r>
              <a:rPr lang="ko-KR" altLang="en-US" dirty="0" smtClean="0"/>
              <a:t>기반으로 개발하였고</a:t>
            </a:r>
          </a:p>
          <a:p>
            <a:r>
              <a:rPr lang="ko-KR" altLang="en-US" dirty="0" smtClean="0"/>
              <a:t>회원 기능의 </a:t>
            </a:r>
            <a:r>
              <a:rPr lang="ko-KR" altLang="en-US" dirty="0" err="1" smtClean="0"/>
              <a:t>보안성</a:t>
            </a:r>
            <a:r>
              <a:rPr lang="ko-KR" altLang="en-US" dirty="0" smtClean="0"/>
              <a:t> 향상을 위해 </a:t>
            </a:r>
            <a:r>
              <a:rPr lang="en-US" altLang="ko-KR" dirty="0" smtClean="0"/>
              <a:t>Spring Security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JWT </a:t>
            </a:r>
            <a:r>
              <a:rPr lang="ko-KR" altLang="en-US" dirty="0" smtClean="0"/>
              <a:t>도입</a:t>
            </a:r>
          </a:p>
          <a:p>
            <a:r>
              <a:rPr lang="ko-KR" altLang="en-US" dirty="0" smtClean="0"/>
              <a:t>소셜 </a:t>
            </a:r>
            <a:r>
              <a:rPr lang="ko-KR" altLang="en-US" dirty="0" err="1" smtClean="0"/>
              <a:t>로그인을</a:t>
            </a:r>
            <a:r>
              <a:rPr lang="ko-KR" altLang="en-US" dirty="0" smtClean="0"/>
              <a:t> 위한 </a:t>
            </a:r>
            <a:r>
              <a:rPr lang="en-US" altLang="ko-KR" dirty="0" err="1" smtClean="0"/>
              <a:t>OAUth</a:t>
            </a:r>
            <a:r>
              <a:rPr lang="en-US" altLang="ko-KR" dirty="0" smtClean="0"/>
              <a:t> </a:t>
            </a:r>
            <a:r>
              <a:rPr lang="ko-KR" altLang="en-US" dirty="0" smtClean="0"/>
              <a:t>라이브러리 사용</a:t>
            </a:r>
          </a:p>
          <a:p>
            <a:r>
              <a:rPr lang="ko-KR" altLang="en-US" dirty="0" smtClean="0"/>
              <a:t>단위 테스트를 위한 </a:t>
            </a:r>
            <a:r>
              <a:rPr lang="en-US" altLang="ko-KR" dirty="0" smtClean="0"/>
              <a:t>Junit </a:t>
            </a:r>
            <a:r>
              <a:rPr lang="ko-KR" altLang="en-US" dirty="0" smtClean="0"/>
              <a:t>도입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675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코드의 </a:t>
            </a:r>
            <a:r>
              <a:rPr lang="ko-KR" altLang="en-US" dirty="0" err="1" smtClean="0"/>
              <a:t>재사용성을</a:t>
            </a:r>
            <a:r>
              <a:rPr lang="ko-KR" altLang="en-US" dirty="0" smtClean="0"/>
              <a:t> 높이기 위한 </a:t>
            </a:r>
            <a:r>
              <a:rPr lang="ko-KR" altLang="en-US" dirty="0" err="1" smtClean="0"/>
              <a:t>멀티모듈</a:t>
            </a:r>
            <a:r>
              <a:rPr lang="ko-KR" altLang="en-US" dirty="0" smtClean="0"/>
              <a:t> 구조를 적용하였습니다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986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Docker, Jenkins, </a:t>
            </a:r>
            <a:r>
              <a:rPr lang="en-US" altLang="ko-KR" baseline="0" dirty="0" err="1" smtClean="0"/>
              <a:t>Oauth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Openvidu</a:t>
            </a:r>
            <a:r>
              <a:rPr lang="en-US" altLang="ko-KR" baseline="0" dirty="0" smtClean="0"/>
              <a:t>, AWS EC2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021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다음으로 산출물을 보여드릴게요</a:t>
            </a:r>
            <a:r>
              <a:rPr lang="en-US" altLang="ko-KR" dirty="0" smtClean="0"/>
              <a:t>. API</a:t>
            </a:r>
            <a:r>
              <a:rPr lang="ko-KR" altLang="en-US" dirty="0" smtClean="0"/>
              <a:t>문서</a:t>
            </a:r>
            <a:r>
              <a:rPr lang="en-US" altLang="ko-KR" dirty="0" smtClean="0"/>
              <a:t>, ERD, </a:t>
            </a:r>
            <a:r>
              <a:rPr lang="ko-KR" altLang="en-US" dirty="0" smtClean="0"/>
              <a:t>와이어프레임 등 설계 문서를 보여드린 다음 시연으로 넘어가서 시연을 하도록 하겠습니다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75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608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하기 전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프론트엔드와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모두 코드를 쉽게 작성할 수 있도록 사전에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문서를 정의했습니다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사전에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문서를 작성해 놓음으로써 프론트와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모두</a:t>
            </a:r>
            <a:r>
              <a:rPr lang="ko-KR" altLang="en-US" baseline="0" dirty="0" smtClean="0"/>
              <a:t> 개발 도중에 막히는 부분 없이 개발할 수 있었어요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API </a:t>
            </a:r>
            <a:r>
              <a:rPr lang="ko-KR" altLang="en-US" dirty="0" smtClean="0"/>
              <a:t>문서에는 </a:t>
            </a:r>
            <a:r>
              <a:rPr lang="en-US" altLang="ko-KR" dirty="0" smtClean="0"/>
              <a:t>response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reques</a:t>
            </a:r>
            <a:r>
              <a:rPr lang="ko-KR" altLang="en-US" dirty="0" smtClean="0"/>
              <a:t>의 타입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</a:t>
            </a:r>
            <a:r>
              <a:rPr lang="en-US" altLang="ko-KR" dirty="0" err="1" smtClean="0"/>
              <a:t>url</a:t>
            </a:r>
            <a:r>
              <a:rPr lang="ko-KR" altLang="en-US" dirty="0" smtClean="0"/>
              <a:t>의 기능과 요청 변수 및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요청의 조건에 대해서 </a:t>
            </a:r>
            <a:r>
              <a:rPr lang="ko-KR" altLang="en-US" dirty="0" err="1" smtClean="0"/>
              <a:t>명시해놨습니다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57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이건 저희의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저는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를 볼 때마다 반도체를 닮았다고 생각합니다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각 개체간의 연관관계를 최대한 고려해서 데이터베이스를 설계했습니다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볼 때마다 저희 </a:t>
            </a:r>
            <a:r>
              <a:rPr lang="ko-KR" altLang="en-US" dirty="0" err="1" smtClean="0"/>
              <a:t>백엔드</a:t>
            </a:r>
            <a:r>
              <a:rPr lang="ko-KR" altLang="en-US" dirty="0" smtClean="0"/>
              <a:t> 분들이 정말 자랑스러워요 </a:t>
            </a:r>
            <a:r>
              <a:rPr lang="en-US" altLang="ko-KR" dirty="0" smtClean="0"/>
              <a:t>^^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134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</a:t>
            </a:r>
            <a:r>
              <a:rPr lang="ko-KR" altLang="en-US" dirty="0" err="1" smtClean="0"/>
              <a:t>와이어프레임입니다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너무 커서 하나하나 잘 안 보이죠</a:t>
            </a:r>
            <a:r>
              <a:rPr lang="en-US" altLang="ko-KR" dirty="0" smtClean="0"/>
              <a:t>..? </a:t>
            </a:r>
            <a:r>
              <a:rPr lang="ko-KR" altLang="en-US" dirty="0" smtClean="0"/>
              <a:t>만드느라 고생 깨나 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각각의 기능에 따라 나누어서 와이어프레임을 작성했고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현재 </a:t>
            </a:r>
            <a:r>
              <a:rPr lang="ko-KR" altLang="en-US" dirty="0" err="1" smtClean="0"/>
              <a:t>향후계획을</a:t>
            </a:r>
            <a:r>
              <a:rPr lang="ko-KR" altLang="en-US" dirty="0" smtClean="0"/>
              <a:t> 제외한 기능의 웹 버전 와이어프레임은 모두 완성된 상태입니다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자세한 와이어프레임이 궁금하시다면 이따 </a:t>
            </a:r>
            <a:r>
              <a:rPr lang="ko-KR" altLang="en-US" dirty="0" err="1" smtClean="0"/>
              <a:t>큐엔에이</a:t>
            </a:r>
            <a:r>
              <a:rPr lang="ko-KR" altLang="en-US" dirty="0" smtClean="0"/>
              <a:t> 시간에 말씀해 주시면 보여드리겠습니다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202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컬러 팔레트입니다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방금 보셨던 와이어프레임에서 맥주 아이콘을 제외한 모든 내용이 이 컬러로만 이루어져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서비스는 화상 쪽은 어둡게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커뮤니티 쪽은 밝게 이루어져 있기 때문에</a:t>
            </a:r>
            <a:endParaRPr lang="en-US" altLang="ko-KR" dirty="0" smtClean="0"/>
          </a:p>
          <a:p>
            <a:r>
              <a:rPr lang="ko-KR" altLang="en-US" baseline="0" dirty="0" smtClean="0"/>
              <a:t>너무 많은 색을 사용하지 않으면서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양쪽 모두에게 어울리는 색으로 이용자에게 일관성 있고 편안한 서비스로 보이도록 노력했습니다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 초록색은</a:t>
            </a:r>
            <a:r>
              <a:rPr lang="en-US" altLang="ko-KR" baseline="0" dirty="0" smtClean="0"/>
              <a:t>.. </a:t>
            </a:r>
            <a:r>
              <a:rPr lang="ko-KR" altLang="en-US" baseline="0" dirty="0" smtClean="0"/>
              <a:t>안 넣을 수가 없었습니다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딱 봐도 소주 색이죠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저 밑에 이 다음으로 추가될 색은</a:t>
            </a:r>
            <a:r>
              <a:rPr lang="en-US" altLang="ko-KR" baseline="0" dirty="0" smtClean="0"/>
              <a:t>.. </a:t>
            </a:r>
            <a:r>
              <a:rPr lang="ko-KR" altLang="en-US" baseline="0" dirty="0" smtClean="0"/>
              <a:t>아무래도 </a:t>
            </a:r>
            <a:r>
              <a:rPr lang="ko-KR" altLang="en-US" baseline="0" dirty="0" err="1" smtClean="0"/>
              <a:t>맥주색이</a:t>
            </a:r>
            <a:r>
              <a:rPr lang="ko-KR" altLang="en-US" baseline="0" dirty="0" smtClean="0"/>
              <a:t> 되지 않을까 싶습니다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209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저희의 폰트와 </a:t>
            </a:r>
            <a:r>
              <a:rPr lang="ko-KR" altLang="en-US" dirty="0" err="1" smtClean="0"/>
              <a:t>에셋입니다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에셋도</a:t>
            </a:r>
            <a:r>
              <a:rPr lang="ko-KR" altLang="en-US" dirty="0" smtClean="0"/>
              <a:t> 각각의 페이지에 맞춰서 적절한 색과 효과를 주었고요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폰트와 로고는 밤의 네온사인을 표현하는 데 가장 적합한 친구로 골라 봤습니다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시연을 잠깐 시작할 건데요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저희의 메인페이지와 로그인</a:t>
            </a:r>
            <a:r>
              <a:rPr lang="ko-KR" altLang="en-US" baseline="0" dirty="0" smtClean="0"/>
              <a:t> 기능을 잠깐 자랑하는 시간을 가지겠습니다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816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5858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308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152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저번에 </a:t>
            </a:r>
            <a:r>
              <a:rPr lang="ko-KR" altLang="en-US" dirty="0" err="1" smtClean="0"/>
              <a:t>아이디어톤</a:t>
            </a:r>
            <a:r>
              <a:rPr lang="ko-KR" altLang="en-US" dirty="0" smtClean="0"/>
              <a:t> 때에 유사 서비스에 관한 피드백을 주셔서 </a:t>
            </a:r>
            <a:r>
              <a:rPr lang="ko-KR" altLang="en-US" dirty="0" err="1" smtClean="0"/>
              <a:t>차별점을</a:t>
            </a:r>
            <a:r>
              <a:rPr lang="ko-KR" altLang="en-US" dirty="0" smtClean="0"/>
              <a:t> 준비해 왔어요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아자르라는</a:t>
            </a:r>
            <a:r>
              <a:rPr lang="ko-KR" altLang="en-US" dirty="0" smtClean="0"/>
              <a:t> 프로그램인데요</a:t>
            </a:r>
            <a:r>
              <a:rPr lang="en-US" altLang="ko-KR" dirty="0" smtClean="0"/>
              <a:t>, ~~~~</a:t>
            </a:r>
            <a:r>
              <a:rPr lang="ko-KR" altLang="en-US" dirty="0" smtClean="0"/>
              <a:t>을 제공하는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서비스와 공통점은 </a:t>
            </a:r>
            <a:r>
              <a:rPr lang="en-US" altLang="ko-KR" dirty="0" smtClean="0"/>
              <a:t>~~~</a:t>
            </a:r>
            <a:r>
              <a:rPr lang="ko-KR" altLang="en-US" dirty="0" smtClean="0"/>
              <a:t>이 있지만</a:t>
            </a:r>
            <a:r>
              <a:rPr lang="en-US" altLang="ko-KR" dirty="0" smtClean="0"/>
              <a:t>, </a:t>
            </a:r>
          </a:p>
          <a:p>
            <a:r>
              <a:rPr lang="en-US" altLang="ko-KR" dirty="0" smtClean="0"/>
              <a:t>~~~</a:t>
            </a:r>
            <a:r>
              <a:rPr lang="ko-KR" altLang="en-US" dirty="0" smtClean="0"/>
              <a:t>한 </a:t>
            </a:r>
            <a:r>
              <a:rPr lang="ko-KR" altLang="en-US" dirty="0" err="1" smtClean="0"/>
              <a:t>차별점이</a:t>
            </a:r>
            <a:r>
              <a:rPr lang="ko-KR" altLang="en-US" dirty="0" smtClean="0"/>
              <a:t> 저희 서비스만의 특징이라고 말씀드릴 수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71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 </a:t>
            </a:r>
            <a:r>
              <a:rPr lang="ko-KR" altLang="en-US" dirty="0" err="1" smtClean="0"/>
              <a:t>짠이라는</a:t>
            </a:r>
            <a:r>
              <a:rPr lang="ko-KR" altLang="en-US" dirty="0" smtClean="0"/>
              <a:t> 프로그램인데요</a:t>
            </a:r>
            <a:r>
              <a:rPr lang="en-US" altLang="ko-KR" dirty="0" smtClean="0"/>
              <a:t>, ~~~~</a:t>
            </a:r>
            <a:r>
              <a:rPr lang="ko-KR" altLang="en-US" dirty="0" smtClean="0"/>
              <a:t>을 제공하는 서비스입니다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서비스와 공통점은 </a:t>
            </a:r>
            <a:r>
              <a:rPr lang="en-US" altLang="ko-KR" dirty="0" smtClean="0"/>
              <a:t>~~~</a:t>
            </a:r>
            <a:r>
              <a:rPr lang="ko-KR" altLang="en-US" dirty="0" smtClean="0"/>
              <a:t>이 있지만</a:t>
            </a:r>
            <a:r>
              <a:rPr lang="en-US" altLang="ko-KR" dirty="0" smtClean="0"/>
              <a:t>, </a:t>
            </a:r>
          </a:p>
          <a:p>
            <a:r>
              <a:rPr lang="ko-KR" altLang="en-US" dirty="0" err="1" smtClean="0"/>
              <a:t>짠에서는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입장코드를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공유받은</a:t>
            </a:r>
            <a:r>
              <a:rPr lang="ko-KR" altLang="en-US" dirty="0" smtClean="0"/>
              <a:t> 사람만 참여 가능합니다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아는 사람하고만 대화할 수 있죠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또한 원하는 대화방을 고를 수도 없고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특정 관심사도 없습니다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모르는 사람 또는 지인과 만나고자 하는 사람을 타겟으로 삼고 있는 저희 서비스와</a:t>
            </a:r>
            <a:r>
              <a:rPr lang="ko-KR" altLang="en-US" baseline="0" dirty="0" smtClean="0"/>
              <a:t> 차이가 있어요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85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59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여러분 혹시 </a:t>
            </a:r>
            <a:r>
              <a:rPr lang="ko-KR" altLang="en-US" baseline="0" dirty="0" err="1" smtClean="0"/>
              <a:t>혼술을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즐기시나요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저는 대전으로 </a:t>
            </a:r>
            <a:r>
              <a:rPr lang="ko-KR" altLang="en-US" baseline="0" dirty="0" err="1" smtClean="0"/>
              <a:t>이사오고</a:t>
            </a:r>
            <a:r>
              <a:rPr lang="ko-KR" altLang="en-US" baseline="0" dirty="0" smtClean="0"/>
              <a:t> 나서 종종 </a:t>
            </a:r>
            <a:r>
              <a:rPr lang="ko-KR" altLang="en-US" baseline="0" dirty="0" err="1" smtClean="0"/>
              <a:t>혼술을</a:t>
            </a:r>
            <a:r>
              <a:rPr lang="ko-KR" altLang="en-US" baseline="0" dirty="0" smtClean="0"/>
              <a:t> 하곤 하는데요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지금도 저희 집 냉장고에서 </a:t>
            </a:r>
            <a:r>
              <a:rPr lang="ko-KR" altLang="en-US" baseline="0" dirty="0" err="1" smtClean="0"/>
              <a:t>앱솔루트</a:t>
            </a:r>
            <a:r>
              <a:rPr lang="ko-KR" altLang="en-US" baseline="0" dirty="0" smtClean="0"/>
              <a:t> 피치가 절 기다리고 있답니다</a:t>
            </a:r>
            <a:r>
              <a:rPr lang="en-US" altLang="ko-KR" baseline="0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 보이는 이 그래프는 </a:t>
            </a:r>
            <a:r>
              <a:rPr lang="ko-KR" altLang="en-US" dirty="0" err="1" smtClean="0"/>
              <a:t>이번년도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월에 쓰여진 기사를 토대로 만든 그래프입니다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보시면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혼술에</a:t>
            </a:r>
            <a:r>
              <a:rPr lang="ko-KR" altLang="en-US" dirty="0" smtClean="0"/>
              <a:t> 대한 </a:t>
            </a:r>
            <a:r>
              <a:rPr lang="ko-KR" altLang="en-US" dirty="0" err="1" smtClean="0"/>
              <a:t>언급량이</a:t>
            </a:r>
            <a:r>
              <a:rPr lang="ko-KR" altLang="en-US" dirty="0" smtClean="0"/>
              <a:t> 작년에 비해서 정말 높아졌고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긍정적으로</a:t>
            </a:r>
            <a:r>
              <a:rPr lang="ko-KR" altLang="en-US" baseline="0" dirty="0" smtClean="0"/>
              <a:t> 생각하는 사람들도 정말 많이 증가한 것을 볼 수 있죠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그래서 주류 시장에서도 </a:t>
            </a:r>
            <a:r>
              <a:rPr lang="ko-KR" altLang="en-US" dirty="0" err="1" smtClean="0"/>
              <a:t>혼술하는</a:t>
            </a:r>
            <a:r>
              <a:rPr lang="ko-KR" altLang="en-US" dirty="0" smtClean="0"/>
              <a:t> 사람들을 </a:t>
            </a:r>
            <a:r>
              <a:rPr lang="ko-KR" altLang="en-US" dirty="0" err="1" smtClean="0"/>
              <a:t>타겟해서</a:t>
            </a:r>
            <a:r>
              <a:rPr lang="ko-KR" altLang="en-US" dirty="0" smtClean="0"/>
              <a:t> 제품을 만들고 있다고 해요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기사는 </a:t>
            </a:r>
            <a:r>
              <a:rPr lang="ko-KR" altLang="en-US" dirty="0" err="1" smtClean="0"/>
              <a:t>이번달에</a:t>
            </a:r>
            <a:r>
              <a:rPr lang="ko-KR" altLang="en-US" dirty="0" smtClean="0"/>
              <a:t> 갓 쓰여진 기사인데요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사회적 </a:t>
            </a:r>
            <a:r>
              <a:rPr lang="ko-KR" altLang="en-US" dirty="0" err="1" smtClean="0"/>
              <a:t>거리두기는</a:t>
            </a:r>
            <a:r>
              <a:rPr lang="ko-KR" altLang="en-US" dirty="0" smtClean="0"/>
              <a:t> 거의 끝났지만</a:t>
            </a:r>
            <a:endParaRPr lang="en-US" altLang="ko-KR" dirty="0" smtClean="0"/>
          </a:p>
          <a:p>
            <a:r>
              <a:rPr lang="ko-KR" altLang="en-US" dirty="0" err="1" smtClean="0"/>
              <a:t>혼술</a:t>
            </a:r>
            <a:r>
              <a:rPr lang="ko-KR" altLang="en-US" dirty="0" smtClean="0"/>
              <a:t> 문화는 지속되고 있다고 해요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하루를 마치고 바에서 혼자 술을 </a:t>
            </a:r>
            <a:r>
              <a:rPr lang="ko-KR" altLang="en-US" dirty="0" err="1" smtClean="0"/>
              <a:t>마신다니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영화 속 한 </a:t>
            </a:r>
            <a:r>
              <a:rPr lang="ko-KR" altLang="en-US" dirty="0" err="1" smtClean="0"/>
              <a:t>장면같지</a:t>
            </a:r>
            <a:r>
              <a:rPr lang="ko-KR" altLang="en-US" dirty="0" smtClean="0"/>
              <a:t> 않나요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703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저희는 편하게 술 마시며 다른 사람에게 말 걸기 쉬운 </a:t>
            </a:r>
            <a:r>
              <a:rPr lang="en-US" altLang="ko-KR" dirty="0" smtClean="0"/>
              <a:t>“</a:t>
            </a:r>
            <a:r>
              <a:rPr lang="ko-KR" altLang="en-US" dirty="0" err="1" smtClean="0"/>
              <a:t>펍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모토로 해서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홈술족들을</a:t>
            </a:r>
            <a:r>
              <a:rPr lang="ko-KR" altLang="en-US" dirty="0" smtClean="0"/>
              <a:t> 위한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온라인 </a:t>
            </a:r>
            <a:r>
              <a:rPr lang="ko-KR" altLang="en-US" dirty="0" err="1" smtClean="0"/>
              <a:t>펍</a:t>
            </a:r>
            <a:r>
              <a:rPr lang="en-US" altLang="ko-KR" dirty="0" smtClean="0"/>
              <a:t>”</a:t>
            </a:r>
            <a:r>
              <a:rPr lang="ko-KR" altLang="en-US" dirty="0" smtClean="0"/>
              <a:t>을 기획했어요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왜 현실 </a:t>
            </a:r>
            <a:r>
              <a:rPr lang="ko-KR" altLang="en-US" dirty="0" err="1" smtClean="0"/>
              <a:t>펍이</a:t>
            </a:r>
            <a:r>
              <a:rPr lang="ko-KR" altLang="en-US" dirty="0" smtClean="0"/>
              <a:t> 아니고 온라인 </a:t>
            </a:r>
            <a:r>
              <a:rPr lang="ko-KR" altLang="en-US" dirty="0" err="1" smtClean="0"/>
              <a:t>펍이냐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하신다면</a:t>
            </a:r>
            <a:endParaRPr lang="en-US" altLang="ko-KR" dirty="0" smtClean="0"/>
          </a:p>
          <a:p>
            <a:r>
              <a:rPr lang="ko-KR" altLang="en-US" dirty="0" smtClean="0"/>
              <a:t>온라인 </a:t>
            </a:r>
            <a:r>
              <a:rPr lang="ko-KR" altLang="en-US" dirty="0" err="1" smtClean="0"/>
              <a:t>펍만의</a:t>
            </a:r>
            <a:r>
              <a:rPr lang="ko-KR" altLang="en-US" dirty="0" smtClean="0"/>
              <a:t> 경제적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시간적 여유도 물론 있지만</a:t>
            </a:r>
            <a:endParaRPr lang="en-US" altLang="ko-KR" dirty="0" smtClean="0"/>
          </a:p>
          <a:p>
            <a:r>
              <a:rPr lang="ko-KR" altLang="en-US" dirty="0" smtClean="0"/>
              <a:t>여기 </a:t>
            </a:r>
            <a:r>
              <a:rPr lang="ko-KR" altLang="en-US" dirty="0" err="1" smtClean="0"/>
              <a:t>배규한</a:t>
            </a:r>
            <a:r>
              <a:rPr lang="ko-KR" altLang="en-US" dirty="0" smtClean="0"/>
              <a:t> 국민대 교수님이 말씀하신 대로 적당한 친밀감을 원하는</a:t>
            </a:r>
            <a:endParaRPr lang="en-US" altLang="ko-KR" dirty="0" smtClean="0"/>
          </a:p>
          <a:p>
            <a:r>
              <a:rPr lang="ko-KR" altLang="en-US" dirty="0" smtClean="0"/>
              <a:t>현 세대의 라이프 스타일에 온라인 </a:t>
            </a:r>
            <a:r>
              <a:rPr lang="ko-KR" altLang="en-US" dirty="0" err="1" smtClean="0"/>
              <a:t>펍이</a:t>
            </a:r>
            <a:r>
              <a:rPr lang="ko-KR" altLang="en-US" dirty="0" smtClean="0"/>
              <a:t> 잘 어울릴 것이라 생각했어요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적당한 친밀감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저는 이 말에 참 공감이 많이 되는데요</a:t>
            </a:r>
            <a:r>
              <a:rPr lang="en-US" altLang="ko-KR" baseline="0" dirty="0" smtClean="0"/>
              <a:t>,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배규한</a:t>
            </a:r>
            <a:r>
              <a:rPr lang="ko-KR" altLang="en-US" baseline="0" dirty="0" smtClean="0"/>
              <a:t> 국민대 사회학과 교수는</a:t>
            </a:r>
            <a:r>
              <a:rPr lang="en-US" altLang="ko-KR" baseline="0" dirty="0" smtClean="0"/>
              <a:t>..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56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저희의 친밀감이</a:t>
            </a:r>
            <a:r>
              <a:rPr lang="ko-KR" altLang="en-US" baseline="0" dirty="0" smtClean="0"/>
              <a:t> 부족하다는 게 통계로도 나오고 있다는 것을 아시나요</a:t>
            </a:r>
            <a:r>
              <a:rPr lang="en-US" altLang="ko-KR" baseline="0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 보시면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인 가구가 점점 증가하고 있어요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이번 대면으로 저도 이 수치에 기여를 조금 더했을 것 같은데요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인 가구는 다인 가구보다 더 정서적인 취약성을 가지고 있대요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이것에 대한 근거를 더하기 위해 제가 논문을 좀 가지고 왔는데요</a:t>
            </a:r>
            <a:r>
              <a:rPr lang="en-US" altLang="ko-KR" dirty="0" smtClean="0"/>
              <a:t>..</a:t>
            </a:r>
          </a:p>
          <a:p>
            <a:r>
              <a:rPr lang="ko-KR" altLang="en-US" dirty="0" smtClean="0"/>
              <a:t>어려우니까 좀 보고 </a:t>
            </a:r>
            <a:r>
              <a:rPr lang="ko-KR" altLang="en-US" dirty="0" err="1" smtClean="0"/>
              <a:t>읽을게요</a:t>
            </a:r>
            <a:r>
              <a:rPr lang="en-US" altLang="ko-KR" dirty="0" smtClean="0"/>
              <a:t>..(</a:t>
            </a:r>
            <a:r>
              <a:rPr lang="ko-KR" altLang="en-US" dirty="0" smtClean="0"/>
              <a:t>종이 꺼내기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단국대 보건행정학과에서 나온 논문인데요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인 가구는 사회적 관계에서 가족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친척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친구와의 관계의 </a:t>
            </a:r>
            <a:r>
              <a:rPr lang="ko-KR" altLang="en-US" dirty="0" err="1" smtClean="0"/>
              <a:t>접촉빈도나</a:t>
            </a:r>
            <a:endParaRPr lang="en-US" altLang="ko-KR" dirty="0" smtClean="0"/>
          </a:p>
          <a:p>
            <a:r>
              <a:rPr lang="ko-KR" altLang="en-US" dirty="0" smtClean="0"/>
              <a:t>정서적 교감이 낮은 편으로서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정서적으로 교류할 사람이 부재하여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심리적인 문제가 발생할 수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외로움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우울이라는 부정적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자아상이 나타날 수 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라고</a:t>
            </a:r>
            <a:r>
              <a:rPr lang="ko-KR" altLang="en-US" baseline="0" dirty="0" smtClean="0"/>
              <a:t> 하네요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60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사실 저도 종종 외로울 때가 있어요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특히 오늘같이 많은 사람들을 만나고</a:t>
            </a:r>
            <a:r>
              <a:rPr lang="ko-KR" altLang="en-US" baseline="0" dirty="0" smtClean="0"/>
              <a:t> 난 후에 집에 들어가면</a:t>
            </a:r>
            <a:endParaRPr lang="en-US" altLang="ko-KR" baseline="0" dirty="0" smtClean="0"/>
          </a:p>
          <a:p>
            <a:r>
              <a:rPr lang="ko-KR" altLang="en-US" baseline="0" dirty="0" smtClean="0"/>
              <a:t>피곤함과 조용함이 같이 찾아와서 그걸 우울하게 느낄 때도 있거든요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여기 통계를 보시면</a:t>
            </a:r>
            <a:r>
              <a:rPr lang="en-US" altLang="ko-KR" baseline="0" dirty="0" smtClean="0"/>
              <a:t>, 1</a:t>
            </a:r>
            <a:r>
              <a:rPr lang="ko-KR" altLang="en-US" baseline="0" dirty="0" smtClean="0"/>
              <a:t>인 가구의 </a:t>
            </a:r>
            <a:r>
              <a:rPr lang="en-US" altLang="ko-KR" baseline="0" dirty="0" smtClean="0"/>
              <a:t>62.1%</a:t>
            </a:r>
            <a:r>
              <a:rPr lang="ko-KR" altLang="en-US" baseline="0" dirty="0" smtClean="0"/>
              <a:t>가 외롭다고 인식한다고 해요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그렇다고 해서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인 </a:t>
            </a:r>
            <a:r>
              <a:rPr lang="ko-KR" altLang="en-US" baseline="0" dirty="0" err="1" smtClean="0"/>
              <a:t>가구면</a:t>
            </a:r>
            <a:r>
              <a:rPr lang="ko-KR" altLang="en-US" baseline="0" dirty="0" smtClean="0"/>
              <a:t> 모두 다 외로울까요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그럼 나머지 </a:t>
            </a:r>
            <a:r>
              <a:rPr lang="en-US" altLang="ko-KR" baseline="0" dirty="0" smtClean="0"/>
              <a:t>38%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MBTI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I</a:t>
            </a:r>
            <a:r>
              <a:rPr lang="ko-KR" altLang="en-US" baseline="0" dirty="0" smtClean="0"/>
              <a:t>라서 안 외로운 걸까요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아뇨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우리는 모두가 외로워요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인간은 외로울 수 밖에 없는 </a:t>
            </a:r>
            <a:r>
              <a:rPr lang="ko-KR" altLang="en-US" baseline="0" dirty="0" err="1" smtClean="0"/>
              <a:t>존재에요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우리는 사회적 동물이니까요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소속감과 관계를 느끼는 인간은 상대적으로 외로움을 덜 느껴요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그래서 저희는 누군가와 얼굴 맞대고 이야기할 수도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소속감도 느낄 수 있는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그런 서비스를 만들어내려고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19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저희의 서비스 소개로 넘어가겠습니다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Drinkus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소개에서는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와이어프레임을 토대로 만든 </a:t>
            </a:r>
            <a:r>
              <a:rPr lang="ko-KR" altLang="en-US" dirty="0" err="1" smtClean="0"/>
              <a:t>목업을</a:t>
            </a:r>
            <a:r>
              <a:rPr lang="ko-KR" altLang="en-US" dirty="0" smtClean="0"/>
              <a:t> 보여드리면서</a:t>
            </a:r>
            <a:endParaRPr lang="en-US" altLang="ko-KR" dirty="0" smtClean="0"/>
          </a:p>
          <a:p>
            <a:r>
              <a:rPr lang="ko-KR" altLang="en-US" dirty="0" smtClean="0"/>
              <a:t>중요한 기능들을 차례로 소개해드리고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기술 스택에서는 제가 </a:t>
            </a:r>
            <a:r>
              <a:rPr lang="ko-KR" altLang="en-US" dirty="0" err="1" smtClean="0"/>
              <a:t>프론트엔드</a:t>
            </a:r>
            <a:r>
              <a:rPr lang="ko-KR" altLang="en-US" dirty="0" smtClean="0"/>
              <a:t> 기술 스택을 </a:t>
            </a:r>
            <a:r>
              <a:rPr lang="ko-KR" altLang="en-US" dirty="0" err="1" smtClean="0"/>
              <a:t>소개드린</a:t>
            </a:r>
            <a:r>
              <a:rPr lang="ko-KR" altLang="en-US" dirty="0" smtClean="0"/>
              <a:t> 다음</a:t>
            </a:r>
            <a:endParaRPr lang="en-US" altLang="ko-KR" dirty="0" smtClean="0"/>
          </a:p>
          <a:p>
            <a:r>
              <a:rPr lang="ko-KR" altLang="en-US" dirty="0" smtClean="0"/>
              <a:t>잠깐 저희 팀의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다빈님이</a:t>
            </a:r>
            <a:r>
              <a:rPr lang="ko-KR" altLang="en-US" baseline="0" dirty="0" smtClean="0"/>
              <a:t> 나오셔서 </a:t>
            </a:r>
            <a:r>
              <a:rPr lang="ko-KR" altLang="en-US" baseline="0" dirty="0" err="1" smtClean="0"/>
              <a:t>백엔드</a:t>
            </a:r>
            <a:r>
              <a:rPr lang="ko-KR" altLang="en-US" baseline="0" dirty="0" smtClean="0"/>
              <a:t> 기술 스택을 </a:t>
            </a:r>
            <a:r>
              <a:rPr lang="ko-KR" altLang="en-US" baseline="0" dirty="0" err="1" smtClean="0"/>
              <a:t>소개해주실</a:t>
            </a:r>
            <a:r>
              <a:rPr lang="ko-KR" altLang="en-US" baseline="0" dirty="0" smtClean="0"/>
              <a:t> 거에요</a:t>
            </a:r>
            <a:r>
              <a:rPr lang="en-US" altLang="ko-KR" baseline="0" dirty="0" smtClean="0"/>
              <a:t>!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63DD-FAF5-46C1-BB3C-97D0F6698CF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672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이야기한 문제와 필요성에 주목하여</a:t>
            </a:r>
            <a:endParaRPr lang="en-US" altLang="ko-KR" dirty="0" smtClean="0"/>
          </a:p>
          <a:p>
            <a:r>
              <a:rPr lang="ko-KR" altLang="en-US" dirty="0" smtClean="0"/>
              <a:t>저희는 </a:t>
            </a:r>
            <a:r>
              <a:rPr lang="ko-KR" altLang="en-US" dirty="0" err="1" smtClean="0"/>
              <a:t>혼술</a:t>
            </a:r>
            <a:r>
              <a:rPr lang="ko-KR" altLang="en-US" dirty="0" smtClean="0"/>
              <a:t> 화상 커뮤니티 사이트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드링커스를</a:t>
            </a:r>
            <a:r>
              <a:rPr lang="ko-KR" altLang="en-US" baseline="0" dirty="0" smtClean="0"/>
              <a:t> 구상했습니다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단순히 화상 기능만 있는 것이 아니라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커뮤니티를 통해서 서로 소통하고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비슷한 관심사와 </a:t>
            </a:r>
            <a:r>
              <a:rPr lang="ko-KR" altLang="en-US" baseline="0" dirty="0" err="1" smtClean="0"/>
              <a:t>나이대를</a:t>
            </a:r>
            <a:r>
              <a:rPr lang="ko-KR" altLang="en-US" baseline="0" dirty="0" smtClean="0"/>
              <a:t> 가진 사람들이 모일 수 있도록 방을 추천하고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err="1" smtClean="0"/>
              <a:t>필터링을</a:t>
            </a:r>
            <a:r>
              <a:rPr lang="ko-KR" altLang="en-US" baseline="0" dirty="0" smtClean="0"/>
              <a:t> 통해 내가 관심있는 방을 찾으면서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처음 보는 사람끼리 가볍게 술을 마실 때 필요한 서비스들을 최대한 제공합니다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B49D8-5154-4B32-811E-372DADFEFBE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54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6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7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93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38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11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81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877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14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556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9175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2E9DC-6746-4FF4-9DF3-73688B605CEF}" type="datetimeFigureOut">
              <a:rPr lang="ko-KR" altLang="en-US" smtClean="0"/>
              <a:t>2022-07-29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DFDA2-72B8-4C6D-8AF9-A9DEE7B93E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3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27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0" b="9044"/>
          <a:stretch/>
        </p:blipFill>
        <p:spPr>
          <a:xfrm>
            <a:off x="0" y="0"/>
            <a:ext cx="12192000" cy="68719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93152"/>
          </a:xfrm>
          <a:prstGeom prst="rect">
            <a:avLst/>
          </a:prstGeom>
          <a:gradFill flip="none" rotWithShape="1">
            <a:gsLst>
              <a:gs pos="66065">
                <a:srgbClr val="000000">
                  <a:alpha val="95000"/>
                </a:srgbClr>
              </a:gs>
              <a:gs pos="45000">
                <a:schemeClr val="tx1">
                  <a:alpha val="71000"/>
                </a:schemeClr>
              </a:gs>
              <a:gs pos="0">
                <a:schemeClr val="tx1"/>
              </a:gs>
              <a:gs pos="14000">
                <a:schemeClr val="tx1">
                  <a:alpha val="82000"/>
                </a:schemeClr>
              </a:gs>
              <a:gs pos="30000">
                <a:schemeClr val="tx1">
                  <a:alpha val="32000"/>
                </a:schemeClr>
              </a:gs>
              <a:gs pos="100000">
                <a:schemeClr val="tx1">
                  <a:alpha val="91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9236599" y="4478477"/>
            <a:ext cx="18635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085564" y="1636601"/>
            <a:ext cx="544411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err="1" smtClean="0">
                <a:solidFill>
                  <a:schemeClr val="bg1"/>
                </a:solidFill>
                <a:effectLst>
                  <a:reflection blurRad="25400" stA="28000" endPos="30000" dist="6350" dir="5400000" sy="-100000" algn="bl" rotWithShape="0"/>
                </a:effectLst>
                <a:latin typeface="Bernard MT Condensed" panose="02050806060905020404" pitchFamily="18" charset="0"/>
                <a:ea typeface="Cambria" panose="02040503050406030204" pitchFamily="18" charset="0"/>
              </a:rPr>
              <a:t>Drinkus</a:t>
            </a:r>
            <a:endParaRPr lang="ko-KR" altLang="en-US" sz="13800" dirty="0">
              <a:solidFill>
                <a:schemeClr val="bg1"/>
              </a:solidFill>
              <a:effectLst>
                <a:reflection blurRad="25400" stA="28000" endPos="30000" dist="6350" dir="5400000" sy="-100000" algn="bl" rotWithShape="0"/>
              </a:effectLst>
              <a:latin typeface="Bernard MT Condensed" panose="02050806060905020404" pitchFamily="18" charset="0"/>
            </a:endParaRPr>
          </a:p>
        </p:txBody>
      </p:sp>
      <p:sp>
        <p:nvSpPr>
          <p:cNvPr id="17" name="부제목 2"/>
          <p:cNvSpPr txBox="1">
            <a:spLocks/>
          </p:cNvSpPr>
          <p:nvPr/>
        </p:nvSpPr>
        <p:spPr>
          <a:xfrm>
            <a:off x="9405343" y="1801854"/>
            <a:ext cx="2968053" cy="6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  <a:cs typeface="조선일보명조" panose="02030304000000000000" pitchFamily="18" charset="-127"/>
              </a:rPr>
              <a:t> alone, along with</a:t>
            </a:r>
            <a:endParaRPr lang="ko-KR" alt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  <a:cs typeface="조선일보명조" panose="02030304000000000000" pitchFamily="18" charset="-127"/>
            </a:endParaRPr>
          </a:p>
        </p:txBody>
      </p:sp>
      <p:sp>
        <p:nvSpPr>
          <p:cNvPr id="20" name="부제목 2"/>
          <p:cNvSpPr>
            <a:spLocks noGrp="1"/>
          </p:cNvSpPr>
          <p:nvPr>
            <p:ph type="subTitle" idx="1"/>
          </p:nvPr>
        </p:nvSpPr>
        <p:spPr>
          <a:xfrm>
            <a:off x="8603255" y="4651483"/>
            <a:ext cx="3124411" cy="1162277"/>
          </a:xfrm>
        </p:spPr>
        <p:txBody>
          <a:bodyPr>
            <a:normAutofit lnSpcReduction="10000"/>
          </a:bodyPr>
          <a:lstStyle/>
          <a:p>
            <a:r>
              <a:rPr lang="ko-KR" altLang="en-US" sz="22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김갑경</a:t>
            </a:r>
            <a:r>
              <a:rPr lang="ko-KR" altLang="en-US" sz="2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2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이민우   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</a:p>
          <a:p>
            <a:r>
              <a:rPr lang="ko-KR" altLang="en-US" sz="220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조민규      김민정</a:t>
            </a:r>
            <a:endParaRPr lang="en-US" altLang="ko-KR" sz="2200" dirty="0" smtClean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22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한다빈</a:t>
            </a:r>
            <a:r>
              <a:rPr lang="ko-KR" altLang="en-US" sz="2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en-US" altLang="ko-KR" sz="22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</a:t>
            </a:r>
            <a:r>
              <a:rPr lang="ko-KR" altLang="en-US" sz="2200" dirty="0" err="1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성유지</a:t>
            </a:r>
            <a:endParaRPr lang="ko-KR" altLang="en-US" sz="22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부제목 2"/>
          <p:cNvSpPr txBox="1">
            <a:spLocks/>
          </p:cNvSpPr>
          <p:nvPr/>
        </p:nvSpPr>
        <p:spPr>
          <a:xfrm>
            <a:off x="8648822" y="3988419"/>
            <a:ext cx="3078844" cy="497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</a:t>
            </a:r>
            <a:r>
              <a:rPr lang="ko-KR" altLang="en-US" dirty="0" smtClean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팀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64875" y="6310693"/>
            <a:ext cx="219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SSAFY </a:t>
            </a:r>
            <a:r>
              <a:rPr lang="ko-KR" altLang="en-US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공통 프로젝트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52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0" y="-17253"/>
            <a:ext cx="12192000" cy="6935637"/>
            <a:chOff x="0" y="-17253"/>
            <a:chExt cx="12192000" cy="693563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t="11445" b="3360"/>
            <a:stretch/>
          </p:blipFill>
          <p:spPr>
            <a:xfrm>
              <a:off x="0" y="-17253"/>
              <a:ext cx="12192000" cy="693563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l="2774" r="935"/>
            <a:stretch/>
          </p:blipFill>
          <p:spPr>
            <a:xfrm>
              <a:off x="2990626" y="442381"/>
              <a:ext cx="6164132" cy="4129619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0" y="-17253"/>
            <a:ext cx="12192000" cy="6935637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18488" b="1"/>
          <a:stretch/>
        </p:blipFill>
        <p:spPr>
          <a:xfrm>
            <a:off x="5154388" y="1519238"/>
            <a:ext cx="1189262" cy="1984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389" y="1802787"/>
            <a:ext cx="2178598" cy="666068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2205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11061" b="3220"/>
          <a:stretch/>
        </p:blipFill>
        <p:spPr>
          <a:xfrm>
            <a:off x="0" y="0"/>
            <a:ext cx="12192000" cy="695289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711849" y="447305"/>
            <a:ext cx="5152913" cy="591671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현재 최고의 타자는 누구라고 생각해요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6952891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334" y="2700339"/>
            <a:ext cx="1396789" cy="662028"/>
          </a:xfrm>
          <a:prstGeom prst="rect">
            <a:avLst/>
          </a:prstGeom>
        </p:spPr>
      </p:pic>
      <p:pic>
        <p:nvPicPr>
          <p:cNvPr id="1030" name="Picture 6" descr="https://cdn-icons.flaticon.com/png/512/4855/premium/4855704.png?token=exp=1658998800~hmac=a30d639c0df5470abdf50d5c68c69b9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090" y="4033384"/>
            <a:ext cx="727302" cy="72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86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787 L 3.33333E-6 -0.00764 C -0.00209 -0.00416 -0.00417 -0.00023 -0.00612 0.00348 C -0.0069 0.00463 -0.00808 0.00556 -0.00873 0.00695 C -0.00951 0.00857 -0.00977 0.01111 -0.01055 0.01274 C -0.01459 0.02199 -0.01289 0.01528 -0.01719 0.02199 C -0.02279 0.03033 -0.02761 0.04144 -0.0336 0.04815 C -0.03503 0.05047 -0.03685 0.05209 -0.03854 0.0544 C -0.03972 0.05556 -0.04063 0.05903 -0.04206 0.05949 C -0.09128 0.09051 -0.06185 0.07176 -0.09571 0.08241 C -0.10951 0.08681 -0.12357 0.09236 -0.1375 0.09746 C -0.14154 0.09908 -0.14584 0.10162 -0.15013 0.10301 C -0.16459 0.10764 -0.17917 0.11042 -0.19362 0.11482 L -0.49323 0.09908 C -0.50287 0.09861 -0.52136 0.09167 -0.52136 0.0919 C -0.52227 0.09051 -0.52292 0.08843 -0.52396 0.08797 C -0.52618 0.08611 -0.52878 0.08635 -0.53086 0.08403 C -0.53177 0.08311 -0.53177 0.07963 -0.53256 0.07871 C -0.53386 0.07686 -0.53542 0.07639 -0.53685 0.07477 C -0.53854 0.07269 -0.54128 0.0676 -0.54284 0.06528 C -0.54479 0.06274 -0.54857 0.05926 -0.55039 0.05787 C -0.55131 0.05718 -0.55209 0.05695 -0.55287 0.05579 C -0.55547 0.05301 -0.55808 0.05 -0.56055 0.04676 C -0.56146 0.04561 -0.56237 0.04375 -0.56328 0.04283 C -0.56485 0.04098 -0.56654 0.03936 -0.56823 0.03704 C -0.57019 0.03496 -0.57162 0.03172 -0.57344 0.02986 C -0.57422 0.02871 -0.57526 0.02824 -0.57604 0.02801 C -0.57748 0.02662 -0.57878 0.02547 -0.58021 0.02385 C -0.58112 0.02199 -0.5819 0.01968 -0.58282 0.01829 C -0.58386 0.0169 -0.58516 0.01598 -0.58633 0.01459 C -0.58828 0.01158 -0.59558 0.00116 -0.59818 -0.00416 C -0.59883 -0.00555 -0.59922 -0.00787 -0.59974 -0.00995 C -0.60261 -0.01713 -0.60417 -0.01713 -0.60743 -0.02476 C -0.60938 -0.02916 -0.61094 -0.03356 -0.61263 -0.03796 C -0.61459 -0.04259 -0.61667 -0.04699 -0.61862 -0.05139 L -0.62357 -0.0625 C -0.62448 -0.06458 -0.625 -0.06713 -0.62618 -0.06828 L -0.62956 -0.07014 C -0.63334 -0.07476 -0.63386 -0.07476 -0.63646 -0.08125 C -0.63894 -0.0875 -0.63907 -0.09421 -0.64336 -0.09814 C -0.64987 -0.10463 -0.65287 -0.10625 -0.6586 -0.11921 C -0.65977 -0.12152 -0.66081 -0.1243 -0.66198 -0.12662 C -0.66563 -0.13264 -0.66654 -0.13078 -0.66966 -0.13773 C -0.67123 -0.1412 -0.6724 -0.1456 -0.67396 -0.14884 C -0.67526 -0.15185 -0.67683 -0.15393 -0.67826 -0.15648 C -0.67878 -0.1574 -0.67917 -0.15949 -0.67982 -0.16041 C -0.68099 -0.16203 -0.68229 -0.16389 -0.68334 -0.16597 C -0.68464 -0.16851 -0.68568 -0.17199 -0.68672 -0.17523 C -0.69011 -0.18634 -0.69011 -0.18217 -0.69011 -0.18796 " pathEditMode="relative" rAng="0" ptsTypes="AAAAAAAAAAAAAAAAAAAAAAAAAAAAAAAAAAAAAAAAAAAAAAAAA">
                                      <p:cBhvr>
                                        <p:cTn id="2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05" y="-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1061" b="3220"/>
          <a:stretch/>
        </p:blipFill>
        <p:spPr>
          <a:xfrm>
            <a:off x="0" y="0"/>
            <a:ext cx="12192000" cy="695289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981466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593" y="1819274"/>
            <a:ext cx="1370362" cy="72390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91100" y="1971675"/>
            <a:ext cx="4533900" cy="100965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유지님</a:t>
            </a:r>
            <a:r>
              <a:rPr lang="ko-KR" altLang="en-US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마시세요</a:t>
            </a:r>
            <a:r>
              <a:rPr lang="en-US" altLang="ko-KR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~!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8" name="Picture 4" descr="https://cdn-icons-png.flaticon.com/512/3617/361717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77476">
            <a:off x="8191501" y="2223293"/>
            <a:ext cx="506413" cy="50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81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0"/>
            <a:ext cx="10566400" cy="66529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직사각형 1"/>
          <p:cNvSpPr/>
          <p:nvPr/>
        </p:nvSpPr>
        <p:spPr>
          <a:xfrm>
            <a:off x="1663700" y="1892300"/>
            <a:ext cx="2514600" cy="546100"/>
          </a:xfrm>
          <a:prstGeom prst="rect">
            <a:avLst/>
          </a:prstGeom>
          <a:solidFill>
            <a:srgbClr val="EAF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03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99" y="0"/>
            <a:ext cx="10609331" cy="6858000"/>
          </a:xfrm>
          <a:prstGeom prst="rect">
            <a:avLst/>
          </a:prstGeom>
        </p:spPr>
      </p:pic>
      <p:sp>
        <p:nvSpPr>
          <p:cNvPr id="11" name="순서도: 수동 연산 10"/>
          <p:cNvSpPr/>
          <p:nvPr/>
        </p:nvSpPr>
        <p:spPr>
          <a:xfrm rot="2001196">
            <a:off x="2458744" y="3859392"/>
            <a:ext cx="2792804" cy="1710922"/>
          </a:xfrm>
          <a:prstGeom prst="flowChartManualOperation">
            <a:avLst/>
          </a:prstGeom>
          <a:gradFill>
            <a:gsLst>
              <a:gs pos="64000">
                <a:srgbClr val="000000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7730" t="66551" r="67925" b="8310"/>
          <a:stretch/>
        </p:blipFill>
        <p:spPr>
          <a:xfrm>
            <a:off x="3091159" y="1365144"/>
            <a:ext cx="3745575" cy="37199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279400" dir="15900000" sx="113000" sy="113000" algn="tl" rotWithShape="0">
              <a:prstClr val="black">
                <a:alpha val="33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285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2101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21562" y="170790"/>
            <a:ext cx="1749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 스택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6" name="Picture 2" descr="html 5 무료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850" y="1423549"/>
            <a:ext cx="2078615" cy="207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cons-png.flaticon.com/512/5968/596824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878" y="1418917"/>
            <a:ext cx="2077199" cy="20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script shield logo icon #3939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490" y="1297334"/>
            <a:ext cx="2268159" cy="226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65" y="3891154"/>
            <a:ext cx="1828714" cy="18287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77" y="3773698"/>
            <a:ext cx="2063626" cy="20636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27438" y="5533689"/>
            <a:ext cx="1344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React</a:t>
            </a:r>
            <a:endParaRPr lang="ko-KR" altLang="en-US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9555" y="5533689"/>
            <a:ext cx="1437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Redux</a:t>
            </a:r>
            <a:endParaRPr lang="ko-KR" altLang="en-US" sz="2800" dirty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25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직사각형 7"/>
          <p:cNvSpPr/>
          <p:nvPr/>
        </p:nvSpPr>
        <p:spPr>
          <a:xfrm>
            <a:off x="3882310" y="3750597"/>
            <a:ext cx="7642033" cy="2583718"/>
          </a:xfrm>
          <a:prstGeom prst="rect">
            <a:avLst/>
          </a:prstGeom>
          <a:solidFill>
            <a:srgbClr val="DEEBF7">
              <a:alpha val="32157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>
            <a:off x="1892659" y="2119205"/>
            <a:ext cx="3306965" cy="2850832"/>
          </a:xfrm>
          <a:prstGeom prst="triangle">
            <a:avLst/>
          </a:prstGeom>
          <a:noFill/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2101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21562" y="170790"/>
            <a:ext cx="1749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 스택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2" name="Picture 4" descr="스프링(Spring), 스프링 부트(Spring Boot)란? 개념 정리 - Easy is Perfec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6597" r="68661" b="20879"/>
          <a:stretch/>
        </p:blipFill>
        <p:spPr bwMode="auto">
          <a:xfrm>
            <a:off x="2638829" y="1538882"/>
            <a:ext cx="1891232" cy="166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자바 ORM 표준 JPA 프로그래밍 - SQL의 문제점과 JPA 소개 · 도전하는 개발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668" y="4095021"/>
            <a:ext cx="1609238" cy="160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pring] 스프링 시큐리티 이해하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380" y="4185979"/>
            <a:ext cx="1672157" cy="167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JWT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2" r="68359" b="25812"/>
          <a:stretch/>
        </p:blipFill>
        <p:spPr bwMode="auto">
          <a:xfrm>
            <a:off x="7540975" y="3736083"/>
            <a:ext cx="1261695" cy="126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JUnit – About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68"/>
          <a:stretch/>
        </p:blipFill>
        <p:spPr bwMode="auto">
          <a:xfrm>
            <a:off x="7738140" y="1291771"/>
            <a:ext cx="1126246" cy="102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파일:Oauth logo.svg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369" y="4972142"/>
            <a:ext cx="1294873" cy="129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608857" y="3007890"/>
            <a:ext cx="1951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Boot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3967" y="5704259"/>
            <a:ext cx="725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JPA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82310" y="5809155"/>
            <a:ext cx="249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Spring Security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27186" y="1635485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JUnit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790656" y="3982219"/>
            <a:ext cx="22561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JWT</a:t>
            </a:r>
          </a:p>
          <a:p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Refresh Token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64386" y="5416905"/>
            <a:ext cx="1556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OAuth2.0</a:t>
            </a:r>
            <a:endParaRPr lang="ko-KR" altLang="en-US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57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2101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21562" y="170790"/>
            <a:ext cx="1749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 스택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273" y="933772"/>
            <a:ext cx="72390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0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2101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21562" y="170790"/>
            <a:ext cx="1749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 스택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074" name="Picture 2" descr="Nginx, 로고 아이콘 에 Vecto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771" y="2867175"/>
            <a:ext cx="841018" cy="84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744" y="1076135"/>
            <a:ext cx="1138046" cy="1138046"/>
          </a:xfrm>
          <a:prstGeom prst="rect">
            <a:avLst/>
          </a:prstGeom>
        </p:spPr>
      </p:pic>
      <p:pic>
        <p:nvPicPr>
          <p:cNvPr id="28" name="Picture 6" descr="20220622_Docker(5: 순서정리)]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1780" b="28670"/>
          <a:stretch/>
        </p:blipFill>
        <p:spPr bwMode="auto">
          <a:xfrm>
            <a:off x="4381834" y="1706866"/>
            <a:ext cx="563754" cy="39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File:Jenkins logo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204" y="5035582"/>
            <a:ext cx="792716" cy="109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itlab Logo and symbol, meaning, history, PNG, bran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5" r="30147" b="38172"/>
          <a:stretch/>
        </p:blipFill>
        <p:spPr bwMode="auto">
          <a:xfrm>
            <a:off x="599426" y="5125845"/>
            <a:ext cx="1058618" cy="91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MySQL 로고 PNG 이미지는 무료로 다운로드 할 수 있습니다. - Crazy Png-Png 이미지 무료 다운로드-Crazy  Png-Png 이미지 무료 다운로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167" y="4874877"/>
            <a:ext cx="1055259" cy="105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OS] STOMP로 실시간 채팅 구현하기 (Web Socket 통신) with SwiftUI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5"/>
          <a:stretch/>
        </p:blipFill>
        <p:spPr bwMode="auto">
          <a:xfrm>
            <a:off x="7183116" y="1959210"/>
            <a:ext cx="959928" cy="85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435050" y="3648397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NGINX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28315" y="2062618"/>
            <a:ext cx="1378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React App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96021" y="4658751"/>
            <a:ext cx="2089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Spring Boot App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2100" y="5930136"/>
            <a:ext cx="933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GitLab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54927" y="6039930"/>
            <a:ext cx="1061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Jenkins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019855" y="2185112"/>
            <a:ext cx="958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Stomp</a:t>
            </a:r>
            <a:endParaRPr lang="ko-KR" altLang="en-US" sz="2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직선 연결선 5"/>
          <p:cNvCxnSpPr>
            <a:endCxn id="3074" idx="1"/>
          </p:cNvCxnSpPr>
          <p:nvPr/>
        </p:nvCxnSpPr>
        <p:spPr>
          <a:xfrm flipV="1">
            <a:off x="1778363" y="3287684"/>
            <a:ext cx="700408" cy="100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3074" idx="0"/>
          </p:cNvCxnSpPr>
          <p:nvPr/>
        </p:nvCxnSpPr>
        <p:spPr>
          <a:xfrm rot="5400000" flipH="1" flipV="1">
            <a:off x="3165189" y="1650530"/>
            <a:ext cx="950737" cy="148255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33" idx="2"/>
            <a:endCxn id="3078" idx="1"/>
          </p:cNvCxnSpPr>
          <p:nvPr/>
        </p:nvCxnSpPr>
        <p:spPr>
          <a:xfrm rot="16200000" flipH="1">
            <a:off x="4488121" y="2459666"/>
            <a:ext cx="424795" cy="360247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658044" y="5582886"/>
            <a:ext cx="5968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endCxn id="35" idx="2"/>
          </p:cNvCxnSpPr>
          <p:nvPr/>
        </p:nvCxnSpPr>
        <p:spPr>
          <a:xfrm flipV="1">
            <a:off x="5307075" y="5058861"/>
            <a:ext cx="2133624" cy="52928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29" idx="3"/>
          </p:cNvCxnSpPr>
          <p:nvPr/>
        </p:nvCxnSpPr>
        <p:spPr>
          <a:xfrm flipV="1">
            <a:off x="3117920" y="2462728"/>
            <a:ext cx="2199847" cy="312015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스프링(Spring), 스프링 부트(Spring Boot)란? 개념 정리 - Easy is Perfect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 t="16597" r="68661" b="20879"/>
          <a:stretch/>
        </p:blipFill>
        <p:spPr bwMode="auto">
          <a:xfrm>
            <a:off x="6939487" y="3895126"/>
            <a:ext cx="1002424" cy="88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20220622_Docker(5: 순서정리)]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1780" b="28670"/>
          <a:stretch/>
        </p:blipFill>
        <p:spPr bwMode="auto">
          <a:xfrm>
            <a:off x="6501756" y="4250171"/>
            <a:ext cx="631427" cy="44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꺾인 연결선 47"/>
          <p:cNvCxnSpPr/>
          <p:nvPr/>
        </p:nvCxnSpPr>
        <p:spPr>
          <a:xfrm flipV="1">
            <a:off x="5787614" y="1313194"/>
            <a:ext cx="1292157" cy="393672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꺾인 연결선 50"/>
          <p:cNvCxnSpPr/>
          <p:nvPr/>
        </p:nvCxnSpPr>
        <p:spPr>
          <a:xfrm>
            <a:off x="5804062" y="1714217"/>
            <a:ext cx="1254049" cy="727785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endCxn id="3084" idx="1"/>
          </p:cNvCxnSpPr>
          <p:nvPr/>
        </p:nvCxnSpPr>
        <p:spPr>
          <a:xfrm>
            <a:off x="7941911" y="4260904"/>
            <a:ext cx="1740256" cy="1141603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Press Kit | WebRTC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059" y="704956"/>
            <a:ext cx="963268" cy="11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060" y="2947158"/>
            <a:ext cx="1369234" cy="68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4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009784" y="1290183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산출물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200650" y="3843111"/>
            <a:ext cx="9144000" cy="1655762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 문서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l"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" r="57344" b="9044"/>
          <a:stretch/>
        </p:blipFill>
        <p:spPr>
          <a:xfrm>
            <a:off x="0" y="0"/>
            <a:ext cx="5200650" cy="6858000"/>
          </a:xfrm>
          <a:custGeom>
            <a:avLst/>
            <a:gdLst>
              <a:gd name="connsiteX0" fmla="*/ 0 w 5200650"/>
              <a:gd name="connsiteY0" fmla="*/ 0 h 6858000"/>
              <a:gd name="connsiteX1" fmla="*/ 2719836 w 5200650"/>
              <a:gd name="connsiteY1" fmla="*/ 0 h 6858000"/>
              <a:gd name="connsiteX2" fmla="*/ 2930464 w 5200650"/>
              <a:gd name="connsiteY2" fmla="*/ 0 h 6858000"/>
              <a:gd name="connsiteX3" fmla="*/ 5200650 w 5200650"/>
              <a:gd name="connsiteY3" fmla="*/ 0 h 6858000"/>
              <a:gd name="connsiteX4" fmla="*/ 2480814 w 5200650"/>
              <a:gd name="connsiteY4" fmla="*/ 6858000 h 6858000"/>
              <a:gd name="connsiteX5" fmla="*/ 0 w 520065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6858000">
                <a:moveTo>
                  <a:pt x="0" y="0"/>
                </a:moveTo>
                <a:lnTo>
                  <a:pt x="2719836" y="0"/>
                </a:lnTo>
                <a:lnTo>
                  <a:pt x="2930464" y="0"/>
                </a:lnTo>
                <a:lnTo>
                  <a:pt x="5200650" y="0"/>
                </a:lnTo>
                <a:lnTo>
                  <a:pt x="248081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자유형 11"/>
          <p:cNvSpPr/>
          <p:nvPr/>
        </p:nvSpPr>
        <p:spPr>
          <a:xfrm rot="10800000" flipH="1">
            <a:off x="0" y="0"/>
            <a:ext cx="5200650" cy="6858000"/>
          </a:xfrm>
          <a:custGeom>
            <a:avLst/>
            <a:gdLst>
              <a:gd name="connsiteX0" fmla="*/ 2480814 w 5200650"/>
              <a:gd name="connsiteY0" fmla="*/ 0 h 6858000"/>
              <a:gd name="connsiteX1" fmla="*/ 0 w 5200650"/>
              <a:gd name="connsiteY1" fmla="*/ 0 h 6858000"/>
              <a:gd name="connsiteX2" fmla="*/ 0 w 5200650"/>
              <a:gd name="connsiteY2" fmla="*/ 6858000 h 6858000"/>
              <a:gd name="connsiteX3" fmla="*/ 2719836 w 5200650"/>
              <a:gd name="connsiteY3" fmla="*/ 6858000 h 6858000"/>
              <a:gd name="connsiteX4" fmla="*/ 2930464 w 5200650"/>
              <a:gd name="connsiteY4" fmla="*/ 6858000 h 6858000"/>
              <a:gd name="connsiteX5" fmla="*/ 5200650 w 520065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6858000">
                <a:moveTo>
                  <a:pt x="2480814" y="0"/>
                </a:moveTo>
                <a:lnTo>
                  <a:pt x="0" y="0"/>
                </a:lnTo>
                <a:lnTo>
                  <a:pt x="0" y="6858000"/>
                </a:lnTo>
                <a:lnTo>
                  <a:pt x="2719836" y="6858000"/>
                </a:lnTo>
                <a:lnTo>
                  <a:pt x="2930464" y="6858000"/>
                </a:lnTo>
                <a:lnTo>
                  <a:pt x="5200650" y="6858000"/>
                </a:lnTo>
                <a:close/>
              </a:path>
            </a:pathLst>
          </a:custGeom>
          <a:solidFill>
            <a:srgbClr val="000000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3363" y="-855890"/>
            <a:ext cx="3908442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0" dirty="0" smtClean="0">
                <a:solidFill>
                  <a:schemeClr val="bg1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03</a:t>
            </a:r>
            <a:endParaRPr lang="ko-KR" altLang="en-US" sz="38000" dirty="0">
              <a:solidFill>
                <a:schemeClr val="bg1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08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0" r="55855" b="9044"/>
          <a:stretch/>
        </p:blipFill>
        <p:spPr>
          <a:xfrm>
            <a:off x="0" y="0"/>
            <a:ext cx="5382228" cy="68719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19534" y="636606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1F120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3600" dirty="0">
              <a:solidFill>
                <a:srgbClr val="1F1207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5960961" y="959773"/>
            <a:ext cx="1400538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10060328" y="959772"/>
            <a:ext cx="1400538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23130" y="1362287"/>
            <a:ext cx="955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4000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61499" y="2087717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혼술</a:t>
            </a:r>
            <a:r>
              <a:rPr lang="en-US" altLang="ko-KR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홈술</a:t>
            </a:r>
            <a:r>
              <a:rPr lang="en-US" altLang="ko-KR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!</a:t>
            </a: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인간이니까 </a:t>
            </a:r>
            <a:r>
              <a:rPr lang="ko-KR" altLang="en-US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외로운거야</a:t>
            </a:r>
            <a:r>
              <a:rPr lang="en-US" altLang="ko-KR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359522" y="1525915"/>
            <a:ext cx="14221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기획의도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23130" y="2875600"/>
            <a:ext cx="955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4000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59522" y="3060266"/>
            <a:ext cx="18213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서비스 소개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12115" y="3772035"/>
            <a:ext cx="955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4000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59522" y="3913223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산출물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17854" y="4497998"/>
            <a:ext cx="13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설계 문서</a:t>
            </a:r>
            <a:endParaRPr lang="en-US" altLang="ko-KR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시연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12114" y="5142946"/>
            <a:ext cx="9557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en-US" altLang="ko-KR" sz="4000" dirty="0" smtClean="0">
                <a:solidFill>
                  <a:schemeClr val="bg2">
                    <a:lumMod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3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359522" y="5327612"/>
            <a:ext cx="1112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마무리</a:t>
            </a:r>
            <a:endParaRPr lang="ko-KR" altLang="en-US" sz="2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17854" y="591238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향후 계획</a:t>
            </a:r>
            <a:endParaRPr lang="ko-KR" altLang="en-US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21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7435" y="140013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산출물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21379" y="170790"/>
            <a:ext cx="184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API Docs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8" name="TextBox 7"/>
          <p:cNvSpPr txBox="1"/>
          <p:nvPr/>
        </p:nvSpPr>
        <p:spPr>
          <a:xfrm>
            <a:off x="542646" y="1062993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요청 변수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2646" y="4107289"/>
            <a:ext cx="2598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 </a:t>
            </a:r>
            <a:r>
              <a:rPr lang="ko-KR" altLang="en-US" sz="280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목록 및 명세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542646" y="1599581"/>
            <a:ext cx="6900146" cy="2143424"/>
            <a:chOff x="542646" y="1848698"/>
            <a:chExt cx="6900146" cy="214342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646" y="1858225"/>
              <a:ext cx="6154009" cy="212437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r="5798"/>
            <a:stretch/>
          </p:blipFill>
          <p:spPr>
            <a:xfrm>
              <a:off x="5181340" y="1848698"/>
              <a:ext cx="2261452" cy="2143424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46" y="4630506"/>
            <a:ext cx="11088314" cy="13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5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7435" y="140013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산출물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21379" y="170790"/>
            <a:ext cx="1099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ERD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07" y="864801"/>
            <a:ext cx="8554612" cy="566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산출물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21379" y="170790"/>
            <a:ext cx="2278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와이어프레임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3" y="1333499"/>
            <a:ext cx="10917174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3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산출물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21379" y="170790"/>
            <a:ext cx="20585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컬러 팔레트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93181"/>
            <a:ext cx="9765983" cy="30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5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1293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산출물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21379" y="170790"/>
            <a:ext cx="18982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폰트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에셋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t="24484" b="21715"/>
          <a:stretch/>
        </p:blipFill>
        <p:spPr>
          <a:xfrm>
            <a:off x="521698" y="3933825"/>
            <a:ext cx="3128922" cy="2333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533" y="2039815"/>
            <a:ext cx="7645403" cy="430624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97" y="2125712"/>
            <a:ext cx="3112629" cy="15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4" t="6790" b="9215"/>
          <a:stretch/>
        </p:blipFill>
        <p:spPr>
          <a:xfrm>
            <a:off x="6991350" y="0"/>
            <a:ext cx="5200650" cy="6858000"/>
          </a:xfrm>
          <a:custGeom>
            <a:avLst/>
            <a:gdLst>
              <a:gd name="connsiteX0" fmla="*/ 2719836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2480814 w 5200650"/>
              <a:gd name="connsiteY3" fmla="*/ 6858000 h 6858000"/>
              <a:gd name="connsiteX4" fmla="*/ 2270186 w 5200650"/>
              <a:gd name="connsiteY4" fmla="*/ 6858000 h 6858000"/>
              <a:gd name="connsiteX5" fmla="*/ 0 w 520065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6858000">
                <a:moveTo>
                  <a:pt x="2719836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2480814" y="6858000"/>
                </a:lnTo>
                <a:lnTo>
                  <a:pt x="22701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자유형 6"/>
          <p:cNvSpPr/>
          <p:nvPr/>
        </p:nvSpPr>
        <p:spPr>
          <a:xfrm flipH="1">
            <a:off x="6991350" y="0"/>
            <a:ext cx="5200650" cy="6858000"/>
          </a:xfrm>
          <a:custGeom>
            <a:avLst/>
            <a:gdLst>
              <a:gd name="connsiteX0" fmla="*/ 2480814 w 5200650"/>
              <a:gd name="connsiteY0" fmla="*/ 0 h 6858000"/>
              <a:gd name="connsiteX1" fmla="*/ 0 w 5200650"/>
              <a:gd name="connsiteY1" fmla="*/ 0 h 6858000"/>
              <a:gd name="connsiteX2" fmla="*/ 0 w 5200650"/>
              <a:gd name="connsiteY2" fmla="*/ 6858000 h 6858000"/>
              <a:gd name="connsiteX3" fmla="*/ 2719836 w 5200650"/>
              <a:gd name="connsiteY3" fmla="*/ 6858000 h 6858000"/>
              <a:gd name="connsiteX4" fmla="*/ 2930464 w 5200650"/>
              <a:gd name="connsiteY4" fmla="*/ 6858000 h 6858000"/>
              <a:gd name="connsiteX5" fmla="*/ 5200650 w 520065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6858000">
                <a:moveTo>
                  <a:pt x="2480814" y="0"/>
                </a:moveTo>
                <a:lnTo>
                  <a:pt x="0" y="0"/>
                </a:lnTo>
                <a:lnTo>
                  <a:pt x="0" y="6858000"/>
                </a:lnTo>
                <a:lnTo>
                  <a:pt x="2719836" y="6858000"/>
                </a:lnTo>
                <a:lnTo>
                  <a:pt x="2930464" y="6858000"/>
                </a:lnTo>
                <a:lnTo>
                  <a:pt x="5200650" y="6858000"/>
                </a:lnTo>
                <a:close/>
              </a:path>
            </a:pathLst>
          </a:cu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668897" y="1168965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마무리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4968" y="3556565"/>
            <a:ext cx="5764182" cy="1500981"/>
          </a:xfrm>
        </p:spPr>
        <p:txBody>
          <a:bodyPr/>
          <a:lstStyle/>
          <a:p>
            <a:pPr algn="l"/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계획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8856" y="917912"/>
            <a:ext cx="4224233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0" dirty="0" smtClean="0">
                <a:solidFill>
                  <a:schemeClr val="bg1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04</a:t>
            </a:r>
            <a:endParaRPr lang="ko-KR" altLang="en-US" sz="38000" dirty="0">
              <a:solidFill>
                <a:schemeClr val="bg1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2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0" b="9044"/>
          <a:stretch/>
        </p:blipFill>
        <p:spPr>
          <a:xfrm>
            <a:off x="0" y="0"/>
            <a:ext cx="12192000" cy="687194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6893152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3358712" y="4230476"/>
            <a:ext cx="53776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358712" y="2528169"/>
            <a:ext cx="54745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b="1" dirty="0" smtClean="0">
                <a:solidFill>
                  <a:schemeClr val="bg1"/>
                </a:solidFill>
                <a:effectLst>
                  <a:reflection blurRad="25400" stA="28000" endPos="30000" dist="6350" dir="5400000" sy="-100000" algn="bl" rotWithShape="0"/>
                </a:effectLst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감사합니다</a:t>
            </a:r>
            <a:endParaRPr lang="ko-KR" altLang="en-US" sz="9600" b="1" dirty="0">
              <a:solidFill>
                <a:schemeClr val="bg1"/>
              </a:solidFill>
              <a:effectLst>
                <a:reflection blurRad="25400" stA="28000" endPos="30000" dist="6350" dir="5400000" sy="-100000" algn="bl" rotWithShape="0"/>
              </a:effectLst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69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28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88784" y="800218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8784" y="149398"/>
            <a:ext cx="2784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 서비스 분석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0513" y="1967610"/>
            <a:ext cx="36952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모바일 영상통화 플랫폼</a:t>
            </a:r>
            <a:endParaRPr lang="en-US" altLang="ko-KR" sz="20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설정한 필터 기반의 랜덤 </a:t>
            </a:r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1:1 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매칭</a:t>
            </a:r>
            <a:endParaRPr lang="en-US" altLang="ko-KR" sz="20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449081" y="4179928"/>
            <a:ext cx="4153701" cy="156966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낯선 사람들과 자연스럽게 만날 수 있다</a:t>
            </a: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관심사가 비슷한 대화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상대를 만날 수 있다</a:t>
            </a: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친구 등록이 가능</a:t>
            </a:r>
            <a:endParaRPr lang="en-US" altLang="ko-KR" sz="16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화상 통화와 동시에 이루어지는 실시간 문자 채팅</a:t>
            </a:r>
            <a:endParaRPr lang="en-US" altLang="ko-KR" sz="16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513" y="1299470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아자르</a:t>
            </a:r>
            <a:endParaRPr lang="en-US" altLang="ko-KR" sz="4000" dirty="0" smtClean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89207" y="3734035"/>
            <a:ext cx="994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공통점</a:t>
            </a:r>
            <a:endParaRPr lang="en-US" altLang="ko-KR" sz="4400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24495" y="3582296"/>
            <a:ext cx="430969" cy="2325014"/>
          </a:xfrm>
          <a:prstGeom prst="roundRect">
            <a:avLst>
              <a:gd name="adj" fmla="val 2872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71303" y="3582296"/>
            <a:ext cx="4905622" cy="2325014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117339" y="3582296"/>
            <a:ext cx="238125" cy="2325014"/>
          </a:xfrm>
          <a:prstGeom prst="rect">
            <a:avLst/>
          </a:prstGeom>
          <a:solidFill>
            <a:srgbClr val="9DC3E6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18539" y="4144638"/>
            <a:ext cx="4245073" cy="120032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특정 주제로 방을 만드는 것이 불가능하다</a:t>
            </a: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다수의 사용자가 함께 접속하는 방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만들 수 없다</a:t>
            </a: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원하는 대화방을 골라 접속할 수 없다</a:t>
            </a: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9670328" y="372053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차별점</a:t>
            </a:r>
            <a:endParaRPr lang="en-US" altLang="ko-KR" sz="4400" dirty="0">
              <a:solidFill>
                <a:schemeClr val="accent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829805" y="3582296"/>
            <a:ext cx="430969" cy="2325014"/>
          </a:xfrm>
          <a:prstGeom prst="roundRect">
            <a:avLst>
              <a:gd name="adj" fmla="val 28721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41510" y="3582296"/>
            <a:ext cx="4905622" cy="2325014"/>
          </a:xfrm>
          <a:prstGeom prst="roundRect">
            <a:avLst>
              <a:gd name="adj" fmla="val 7828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0710742" y="3582296"/>
            <a:ext cx="238125" cy="2325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2" descr="국제 채팅 어플 아자르. 주의사항. 및 사용법, 요금.">
            <a:extLst>
              <a:ext uri="{FF2B5EF4-FFF2-40B4-BE49-F238E27FC236}">
                <a16:creationId xmlns:a16="http://schemas.microsoft.com/office/drawing/2014/main" id="{4684F6E9-9FED-BB3B-259A-6300FF550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163" y="1086603"/>
            <a:ext cx="4071579" cy="220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3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88784" y="800218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0513" y="1967610"/>
            <a:ext cx="4105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음주 메타버스 플랫폼</a:t>
            </a:r>
            <a:endParaRPr lang="en-US" altLang="ko-KR" sz="20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- </a:t>
            </a:r>
            <a:r>
              <a:rPr lang="ko-KR" altLang="en-US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여러 사람들과 함께 술을 마실 수 있다</a:t>
            </a:r>
            <a:r>
              <a:rPr lang="en-US" altLang="ko-KR" sz="20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449081" y="4179928"/>
            <a:ext cx="3010761" cy="156966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비대면 술자리 서비스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다대다 화상통화</a:t>
            </a:r>
            <a:endParaRPr lang="en-US" altLang="ko-KR" sz="16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대화방 생성 및 참여가 가능하다</a:t>
            </a: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술자리를 위한 다양한 기능</a:t>
            </a:r>
            <a:endParaRPr lang="en-US" altLang="ko-KR" sz="16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0513" y="129947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짠</a:t>
            </a:r>
            <a:endParaRPr lang="en-US" altLang="ko-KR" sz="4000" dirty="0" smtClean="0"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924495" y="3582296"/>
            <a:ext cx="430969" cy="2325014"/>
          </a:xfrm>
          <a:prstGeom prst="roundRect">
            <a:avLst>
              <a:gd name="adj" fmla="val 28721"/>
            </a:avLst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71303" y="3582296"/>
            <a:ext cx="4905622" cy="2325014"/>
          </a:xfrm>
          <a:prstGeom prst="roundRect">
            <a:avLst>
              <a:gd name="adj" fmla="val 7828"/>
            </a:avLst>
          </a:prstGeom>
          <a:noFill/>
          <a:ln w="19050"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/>
          <p:cNvSpPr/>
          <p:nvPr/>
        </p:nvSpPr>
        <p:spPr>
          <a:xfrm>
            <a:off x="1117339" y="3582296"/>
            <a:ext cx="238125" cy="2325014"/>
          </a:xfrm>
          <a:prstGeom prst="rect">
            <a:avLst/>
          </a:prstGeom>
          <a:solidFill>
            <a:srgbClr val="9DC3E6"/>
          </a:solidFill>
          <a:ln>
            <a:solidFill>
              <a:srgbClr val="9D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18539" y="4144638"/>
            <a:ext cx="3499676" cy="156966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입장코드를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공유받은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사람만 참여 가능</a:t>
            </a:r>
            <a:endParaRPr lang="en-US" altLang="ko-KR" sz="16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             -&gt; </a:t>
            </a: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지인 위주의 대화방 구성</a:t>
            </a:r>
            <a:endParaRPr lang="en-US" altLang="ko-KR" sz="16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대화방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을 골라 접속할 수 없음</a:t>
            </a:r>
            <a:endParaRPr lang="en-US" altLang="ko-KR" sz="16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관심사</a:t>
            </a:r>
            <a:r>
              <a:rPr lang="ko-KR" altLang="en-US" sz="1600" dirty="0" smtClean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방 생성 불가</a:t>
            </a:r>
            <a:endParaRPr lang="en-US" altLang="ko-KR" sz="1600" dirty="0" smtClean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670328" y="372053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차별점</a:t>
            </a:r>
            <a:endParaRPr lang="en-US" altLang="ko-KR" sz="4400" dirty="0">
              <a:solidFill>
                <a:schemeClr val="accent2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0829805" y="3582296"/>
            <a:ext cx="430969" cy="2325014"/>
          </a:xfrm>
          <a:prstGeom prst="roundRect">
            <a:avLst>
              <a:gd name="adj" fmla="val 28721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41510" y="3582296"/>
            <a:ext cx="4905622" cy="2325014"/>
          </a:xfrm>
          <a:prstGeom prst="roundRect">
            <a:avLst>
              <a:gd name="adj" fmla="val 7828"/>
            </a:avLst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10710742" y="3582296"/>
            <a:ext cx="238125" cy="2325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2" descr="우주최초 음주 메타버스, 짠 - JJAANN">
            <a:extLst>
              <a:ext uri="{FF2B5EF4-FFF2-40B4-BE49-F238E27FC236}">
                <a16:creationId xmlns:a16="http://schemas.microsoft.com/office/drawing/2014/main" id="{BF79BDD7-786B-EB10-51E4-9937C80D1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687" y="1089912"/>
            <a:ext cx="4195602" cy="220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489207" y="3734035"/>
            <a:ext cx="994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smtClean="0">
                <a:solidFill>
                  <a:schemeClr val="accent1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공통점</a:t>
            </a:r>
            <a:endParaRPr lang="en-US" altLang="ko-KR" sz="4400" dirty="0">
              <a:solidFill>
                <a:schemeClr val="accent1">
                  <a:lumMod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88784" y="149398"/>
            <a:ext cx="2784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유사 서비스 분석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5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4" t="6790" b="9215"/>
          <a:stretch/>
        </p:blipFill>
        <p:spPr>
          <a:xfrm>
            <a:off x="6991350" y="0"/>
            <a:ext cx="5200650" cy="6858000"/>
          </a:xfrm>
          <a:custGeom>
            <a:avLst/>
            <a:gdLst>
              <a:gd name="connsiteX0" fmla="*/ 2719836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2480814 w 5200650"/>
              <a:gd name="connsiteY3" fmla="*/ 6858000 h 6858000"/>
              <a:gd name="connsiteX4" fmla="*/ 2270186 w 5200650"/>
              <a:gd name="connsiteY4" fmla="*/ 6858000 h 6858000"/>
              <a:gd name="connsiteX5" fmla="*/ 0 w 520065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6858000">
                <a:moveTo>
                  <a:pt x="2719836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2480814" y="6858000"/>
                </a:lnTo>
                <a:lnTo>
                  <a:pt x="22701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자유형 6"/>
          <p:cNvSpPr/>
          <p:nvPr/>
        </p:nvSpPr>
        <p:spPr>
          <a:xfrm flipH="1">
            <a:off x="6991350" y="0"/>
            <a:ext cx="5200650" cy="6858000"/>
          </a:xfrm>
          <a:custGeom>
            <a:avLst/>
            <a:gdLst>
              <a:gd name="connsiteX0" fmla="*/ 2480814 w 5200650"/>
              <a:gd name="connsiteY0" fmla="*/ 0 h 6858000"/>
              <a:gd name="connsiteX1" fmla="*/ 0 w 5200650"/>
              <a:gd name="connsiteY1" fmla="*/ 0 h 6858000"/>
              <a:gd name="connsiteX2" fmla="*/ 0 w 5200650"/>
              <a:gd name="connsiteY2" fmla="*/ 6858000 h 6858000"/>
              <a:gd name="connsiteX3" fmla="*/ 2719836 w 5200650"/>
              <a:gd name="connsiteY3" fmla="*/ 6858000 h 6858000"/>
              <a:gd name="connsiteX4" fmla="*/ 2930464 w 5200650"/>
              <a:gd name="connsiteY4" fmla="*/ 6858000 h 6858000"/>
              <a:gd name="connsiteX5" fmla="*/ 5200650 w 520065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6858000">
                <a:moveTo>
                  <a:pt x="2480814" y="0"/>
                </a:moveTo>
                <a:lnTo>
                  <a:pt x="0" y="0"/>
                </a:lnTo>
                <a:lnTo>
                  <a:pt x="0" y="6858000"/>
                </a:lnTo>
                <a:lnTo>
                  <a:pt x="2719836" y="6858000"/>
                </a:lnTo>
                <a:lnTo>
                  <a:pt x="2930464" y="6858000"/>
                </a:lnTo>
                <a:lnTo>
                  <a:pt x="5200650" y="6858000"/>
                </a:lnTo>
                <a:close/>
              </a:path>
            </a:pathLst>
          </a:cu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673164" y="9525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기획의도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7418" y="2601119"/>
            <a:ext cx="9144000" cy="1655762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홈술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</a:p>
          <a:p>
            <a:pPr marL="457200" indent="-457200" algn="l"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인간이니까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외로운거야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58856" y="917912"/>
            <a:ext cx="3265638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0" dirty="0" smtClean="0">
                <a:solidFill>
                  <a:schemeClr val="bg1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01</a:t>
            </a:r>
            <a:endParaRPr lang="ko-KR" altLang="en-US" sz="38000" dirty="0">
              <a:solidFill>
                <a:schemeClr val="bg1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3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의도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01" y="1381868"/>
            <a:ext cx="4751799" cy="288159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FAA4C2E3-39C1-C311-93A8-0F9AC08275D0}"/>
              </a:ext>
            </a:extLst>
          </p:cNvPr>
          <p:cNvGrpSpPr/>
          <p:nvPr/>
        </p:nvGrpSpPr>
        <p:grpSpPr>
          <a:xfrm>
            <a:off x="482600" y="5550682"/>
            <a:ext cx="10921301" cy="672317"/>
            <a:chOff x="321691" y="5053044"/>
            <a:chExt cx="6289946" cy="298041"/>
          </a:xfrm>
        </p:grpSpPr>
        <p:pic>
          <p:nvPicPr>
            <p:cNvPr id="12" name="그림 11" descr="텍스트이(가) 표시된 사진&#10;&#10;자동 생성된 설명">
              <a:extLst>
                <a:ext uri="{FF2B5EF4-FFF2-40B4-BE49-F238E27FC236}">
                  <a16:creationId xmlns:a16="http://schemas.microsoft.com/office/drawing/2014/main" id="{78C6F93D-8582-D037-FDAA-0A4B1EF37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96" b="75170"/>
            <a:stretch/>
          </p:blipFill>
          <p:spPr>
            <a:xfrm>
              <a:off x="321691" y="5053044"/>
              <a:ext cx="6289946" cy="298041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D27C73DF-7B29-4BC4-2229-7214B8F612F5}"/>
                </a:ext>
              </a:extLst>
            </p:cNvPr>
            <p:cNvCxnSpPr>
              <a:cxnSpLocks/>
            </p:cNvCxnSpPr>
            <p:nvPr/>
          </p:nvCxnSpPr>
          <p:spPr>
            <a:xfrm>
              <a:off x="394283" y="5335398"/>
              <a:ext cx="616590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" name="직사각형 2"/>
          <p:cNvSpPr/>
          <p:nvPr/>
        </p:nvSpPr>
        <p:spPr>
          <a:xfrm>
            <a:off x="2404062" y="170790"/>
            <a:ext cx="1938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aphicFrame>
        <p:nvGraphicFramePr>
          <p:cNvPr id="6" name="차트 5"/>
          <p:cNvGraphicFramePr/>
          <p:nvPr>
            <p:extLst>
              <p:ext uri="{D42A27DB-BD31-4B8C-83A1-F6EECF244321}">
                <p14:modId xmlns:p14="http://schemas.microsoft.com/office/powerpoint/2010/main" val="229670002"/>
              </p:ext>
            </p:extLst>
          </p:nvPr>
        </p:nvGraphicFramePr>
        <p:xfrm>
          <a:off x="5540188" y="1110002"/>
          <a:ext cx="5555044" cy="3671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196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categoryEl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의도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4062" y="170790"/>
            <a:ext cx="19383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혼술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800" dirty="0" err="1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홈술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6" name="Picture 2" descr="제1170호]영국의 펍이 평등하다고? : 세계일반 : 세계 : 뉴스 : 한겨레21">
            <a:extLst>
              <a:ext uri="{FF2B5EF4-FFF2-40B4-BE49-F238E27FC236}">
                <a16:creationId xmlns:a16="http://schemas.microsoft.com/office/drawing/2014/main" id="{2264FC44-9A7A-C8C9-BC4F-075E27B72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763" y="1492816"/>
            <a:ext cx="4453703" cy="294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1" r="19351"/>
          <a:stretch/>
        </p:blipFill>
        <p:spPr>
          <a:xfrm>
            <a:off x="1504483" y="1492816"/>
            <a:ext cx="4415430" cy="29436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35487" y="5033850"/>
            <a:ext cx="99790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사이버 공간</a:t>
            </a:r>
            <a:r>
              <a:rPr lang="ko-KR" altLang="en-US" sz="2800" dirty="0" smtClean="0"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익숙하고 타인과 너무 가깝지도 멀지도 않은</a:t>
            </a:r>
            <a:endParaRPr lang="en-US" altLang="ko-KR" sz="2800" dirty="0" smtClean="0">
              <a:effectLst>
                <a:glow rad="381000">
                  <a:schemeClr val="bg2">
                    <a:alpha val="71000"/>
                  </a:schemeClr>
                </a:glo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accent1">
                    <a:lumMod val="75000"/>
                  </a:schemeClr>
                </a:solidFill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적당한 친밀함</a:t>
            </a:r>
            <a:r>
              <a:rPr lang="ko-KR" altLang="en-US" sz="2800" dirty="0" smtClean="0">
                <a:effectLst>
                  <a:glow rad="381000">
                    <a:schemeClr val="bg2">
                      <a:alpha val="71000"/>
                    </a:schemeClr>
                  </a:glow>
                </a:effectLst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원하는 세대의 라이프 스타일이 반영된 것 같다</a:t>
            </a:r>
            <a:endParaRPr lang="ko-KR" altLang="en-US" sz="2800" dirty="0">
              <a:effectLst>
                <a:glow rad="381000">
                  <a:schemeClr val="bg2">
                    <a:alpha val="71000"/>
                  </a:schemeClr>
                </a:glow>
              </a:effectLst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215055" y="4464463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 smtClean="0">
                <a:effectLst>
                  <a:reflection blurRad="25400" stA="28000" endPos="30000" dist="6350" dir="5400000" sy="-100000" algn="bl" rotWithShape="0"/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“</a:t>
            </a:r>
            <a:endParaRPr lang="ko-KR" altLang="en-US" sz="13800" dirty="0">
              <a:effectLst>
                <a:reflection blurRad="25400" stA="28000" endPos="30000" dist="6350" dir="5400000" sy="-100000" algn="bl" rotWithShape="0"/>
              </a:effectLst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769967" y="4610069"/>
            <a:ext cx="195438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800" dirty="0">
                <a:effectLst>
                  <a:reflection blurRad="25400" stA="28000" endPos="30000" dist="6350" dir="5400000" sy="-100000" algn="bl" rotWithShape="0"/>
                </a:effectLst>
                <a:latin typeface="휴먼옛체" panose="02030504000101010101" pitchFamily="18" charset="-127"/>
                <a:ea typeface="휴먼옛체" panose="02030504000101010101" pitchFamily="18" charset="-127"/>
              </a:rPr>
              <a:t>”</a:t>
            </a:r>
            <a:endParaRPr lang="ko-KR" altLang="en-US" sz="13800" dirty="0">
              <a:latin typeface="휴먼옛체" panose="02030504000101010101" pitchFamily="18" charset="-127"/>
              <a:ea typeface="휴먼옛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739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의도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4062" y="170790"/>
            <a:ext cx="3781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인간이니까 </a:t>
            </a:r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외로운거야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,,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E716A67-B2AA-A4E5-A087-98F617869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7497">
            <a:off x="86879" y="2446382"/>
            <a:ext cx="11608359" cy="1456044"/>
          </a:xfrm>
          <a:prstGeom prst="rect">
            <a:avLst/>
          </a:prstGeom>
          <a:ln>
            <a:noFill/>
          </a:ln>
        </p:spPr>
      </p:pic>
      <p:grpSp>
        <p:nvGrpSpPr>
          <p:cNvPr id="4" name="그룹 3"/>
          <p:cNvGrpSpPr/>
          <p:nvPr/>
        </p:nvGrpSpPr>
        <p:grpSpPr>
          <a:xfrm rot="21307777">
            <a:off x="134368" y="3434433"/>
            <a:ext cx="12111669" cy="1633731"/>
            <a:chOff x="4596580" y="1283527"/>
            <a:chExt cx="7194367" cy="970441"/>
          </a:xfrm>
        </p:grpSpPr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0057F5A5-0D0B-C211-C2EA-8B49126AE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1576"/>
            <a:stretch/>
          </p:blipFill>
          <p:spPr>
            <a:xfrm>
              <a:off x="4596580" y="1283527"/>
              <a:ext cx="7194367" cy="34207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" name="그림 25" descr="텍스트이(가) 표시된 사진&#10;&#10;자동 생성된 설명">
              <a:extLst>
                <a:ext uri="{FF2B5EF4-FFF2-40B4-BE49-F238E27FC236}">
                  <a16:creationId xmlns:a16="http://schemas.microsoft.com/office/drawing/2014/main" id="{0057F5A5-0D0B-C211-C2EA-8B49126AE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910"/>
            <a:stretch/>
          </p:blipFill>
          <p:spPr>
            <a:xfrm>
              <a:off x="4596580" y="1530808"/>
              <a:ext cx="7194367" cy="723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" name="직사각형 4"/>
          <p:cNvSpPr/>
          <p:nvPr/>
        </p:nvSpPr>
        <p:spPr>
          <a:xfrm rot="21246681">
            <a:off x="1292756" y="3749930"/>
            <a:ext cx="2783248" cy="52808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F8BB423B-472F-85AA-89E3-A1BBF5B44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94" y="2349043"/>
            <a:ext cx="10649201" cy="2823837"/>
          </a:xfrm>
          <a:prstGeom prst="rect">
            <a:avLst/>
          </a:prstGeom>
          <a:ln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7107792" y="2359019"/>
            <a:ext cx="1998108" cy="422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44743" y="2305603"/>
            <a:ext cx="1417807" cy="4756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-18482" y="0"/>
            <a:ext cx="12192000" cy="6935637"/>
          </a:xfrm>
          <a:prstGeom prst="rect">
            <a:avLst/>
          </a:prstGeom>
          <a:solidFill>
            <a:srgbClr val="00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val="1794984928"/>
              </p:ext>
            </p:extLst>
          </p:nvPr>
        </p:nvGraphicFramePr>
        <p:xfrm>
          <a:off x="1359114" y="1127642"/>
          <a:ext cx="9653505" cy="4961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10717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5" grpId="0" animBg="1"/>
      <p:bldP spid="16" grpId="0" animBg="1"/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288784" y="769441"/>
            <a:ext cx="11577469" cy="57579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812800" dist="38100" dir="2700000" sx="102000" sy="102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" name="TextBox 1"/>
          <p:cNvSpPr txBox="1"/>
          <p:nvPr/>
        </p:nvSpPr>
        <p:spPr>
          <a:xfrm>
            <a:off x="727435" y="140013"/>
            <a:ext cx="174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</a:t>
            </a:r>
            <a:r>
              <a:rPr lang="en-US" altLang="ko-KR" sz="3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3200" dirty="0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의도</a:t>
            </a:r>
            <a:endParaRPr lang="en-US" altLang="ko-KR" sz="3200" dirty="0" smtClean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79" y="0"/>
            <a:ext cx="911535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>
                    <a:lumMod val="8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0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Bahnschrift SemiBold SemiConden" panose="020B0502040204020203" pitchFamily="34" charset="0"/>
                <a:ea typeface="나눔스퀘어_ac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Bahnschrift SemiBold SemiConden" panose="020B0502040204020203" pitchFamily="34" charset="0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404062" y="170790"/>
            <a:ext cx="3781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인간이니까 </a:t>
            </a:r>
            <a:r>
              <a:rPr lang="ko-KR" altLang="en-US" sz="2800" dirty="0" err="1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외로운거야</a:t>
            </a:r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,,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F1C136-4CFB-2866-3F7B-FB0B7123D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73" y="864801"/>
            <a:ext cx="7541051" cy="5515741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>
            <a:off x="-18482" y="0"/>
            <a:ext cx="12192000" cy="6935637"/>
          </a:xfrm>
          <a:custGeom>
            <a:avLst/>
            <a:gdLst>
              <a:gd name="connsiteX0" fmla="*/ 2878640 w 12192000"/>
              <a:gd name="connsiteY0" fmla="*/ 1424763 h 6935637"/>
              <a:gd name="connsiteX1" fmla="*/ 2878640 w 12192000"/>
              <a:gd name="connsiteY1" fmla="*/ 1892595 h 6935637"/>
              <a:gd name="connsiteX2" fmla="*/ 9407031 w 12192000"/>
              <a:gd name="connsiteY2" fmla="*/ 1892595 h 6935637"/>
              <a:gd name="connsiteX3" fmla="*/ 9407031 w 12192000"/>
              <a:gd name="connsiteY3" fmla="*/ 1424763 h 6935637"/>
              <a:gd name="connsiteX4" fmla="*/ 0 w 12192000"/>
              <a:gd name="connsiteY4" fmla="*/ 0 h 6935637"/>
              <a:gd name="connsiteX5" fmla="*/ 12192000 w 12192000"/>
              <a:gd name="connsiteY5" fmla="*/ 0 h 6935637"/>
              <a:gd name="connsiteX6" fmla="*/ 12192000 w 12192000"/>
              <a:gd name="connsiteY6" fmla="*/ 6935637 h 6935637"/>
              <a:gd name="connsiteX7" fmla="*/ 0 w 12192000"/>
              <a:gd name="connsiteY7" fmla="*/ 6935637 h 693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935637">
                <a:moveTo>
                  <a:pt x="2878640" y="1424763"/>
                </a:moveTo>
                <a:lnTo>
                  <a:pt x="2878640" y="1892595"/>
                </a:lnTo>
                <a:lnTo>
                  <a:pt x="9407031" y="1892595"/>
                </a:lnTo>
                <a:lnTo>
                  <a:pt x="9407031" y="142476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935637"/>
                </a:lnTo>
                <a:lnTo>
                  <a:pt x="0" y="6935637"/>
                </a:lnTo>
                <a:close/>
              </a:path>
            </a:pathLst>
          </a:custGeom>
          <a:solidFill>
            <a:srgbClr val="000000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836609" y="1442185"/>
            <a:ext cx="6528391" cy="4678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3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44" t="6790" b="9215"/>
          <a:stretch/>
        </p:blipFill>
        <p:spPr>
          <a:xfrm>
            <a:off x="6991350" y="0"/>
            <a:ext cx="5200650" cy="6858000"/>
          </a:xfrm>
          <a:custGeom>
            <a:avLst/>
            <a:gdLst>
              <a:gd name="connsiteX0" fmla="*/ 2719836 w 5200650"/>
              <a:gd name="connsiteY0" fmla="*/ 0 h 6858000"/>
              <a:gd name="connsiteX1" fmla="*/ 5200650 w 5200650"/>
              <a:gd name="connsiteY1" fmla="*/ 0 h 6858000"/>
              <a:gd name="connsiteX2" fmla="*/ 5200650 w 5200650"/>
              <a:gd name="connsiteY2" fmla="*/ 6858000 h 6858000"/>
              <a:gd name="connsiteX3" fmla="*/ 2480814 w 5200650"/>
              <a:gd name="connsiteY3" fmla="*/ 6858000 h 6858000"/>
              <a:gd name="connsiteX4" fmla="*/ 2270186 w 5200650"/>
              <a:gd name="connsiteY4" fmla="*/ 6858000 h 6858000"/>
              <a:gd name="connsiteX5" fmla="*/ 0 w 520065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6858000">
                <a:moveTo>
                  <a:pt x="2719836" y="0"/>
                </a:moveTo>
                <a:lnTo>
                  <a:pt x="5200650" y="0"/>
                </a:lnTo>
                <a:lnTo>
                  <a:pt x="5200650" y="6858000"/>
                </a:lnTo>
                <a:lnTo>
                  <a:pt x="2480814" y="6858000"/>
                </a:lnTo>
                <a:lnTo>
                  <a:pt x="227018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자유형 6"/>
          <p:cNvSpPr/>
          <p:nvPr/>
        </p:nvSpPr>
        <p:spPr>
          <a:xfrm flipH="1">
            <a:off x="6991350" y="0"/>
            <a:ext cx="5200650" cy="6858000"/>
          </a:xfrm>
          <a:custGeom>
            <a:avLst/>
            <a:gdLst>
              <a:gd name="connsiteX0" fmla="*/ 2480814 w 5200650"/>
              <a:gd name="connsiteY0" fmla="*/ 0 h 6858000"/>
              <a:gd name="connsiteX1" fmla="*/ 0 w 5200650"/>
              <a:gd name="connsiteY1" fmla="*/ 0 h 6858000"/>
              <a:gd name="connsiteX2" fmla="*/ 0 w 5200650"/>
              <a:gd name="connsiteY2" fmla="*/ 6858000 h 6858000"/>
              <a:gd name="connsiteX3" fmla="*/ 2719836 w 5200650"/>
              <a:gd name="connsiteY3" fmla="*/ 6858000 h 6858000"/>
              <a:gd name="connsiteX4" fmla="*/ 2930464 w 5200650"/>
              <a:gd name="connsiteY4" fmla="*/ 6858000 h 6858000"/>
              <a:gd name="connsiteX5" fmla="*/ 5200650 w 520065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00650" h="6858000">
                <a:moveTo>
                  <a:pt x="2480814" y="0"/>
                </a:moveTo>
                <a:lnTo>
                  <a:pt x="0" y="0"/>
                </a:lnTo>
                <a:lnTo>
                  <a:pt x="0" y="6858000"/>
                </a:lnTo>
                <a:lnTo>
                  <a:pt x="2719836" y="6858000"/>
                </a:lnTo>
                <a:lnTo>
                  <a:pt x="2930464" y="6858000"/>
                </a:lnTo>
                <a:lnTo>
                  <a:pt x="5200650" y="6858000"/>
                </a:lnTo>
                <a:close/>
              </a:path>
            </a:pathLst>
          </a:cu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038164" y="106760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소개</a:t>
            </a:r>
            <a:endParaRPr lang="ko-KR" altLang="en-US" sz="9600" dirty="0">
              <a:solidFill>
                <a:schemeClr val="tx1">
                  <a:lumMod val="85000"/>
                  <a:lumOff val="15000"/>
                </a:schemeClr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7418" y="2601119"/>
            <a:ext cx="5764182" cy="1500981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Drinkus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소개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 algn="l">
              <a:buAutoNum type="arabicPeriod"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기술 스택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58856" y="917912"/>
            <a:ext cx="3908442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0" dirty="0" smtClean="0">
                <a:solidFill>
                  <a:schemeClr val="bg1"/>
                </a:solidFill>
                <a:latin typeface="Haettenschweiler" panose="020B0706040902060204" pitchFamily="34" charset="0"/>
                <a:ea typeface="맑은 고딕" panose="020B0503020000020004" pitchFamily="50" charset="-127"/>
              </a:rPr>
              <a:t>02</a:t>
            </a:r>
            <a:endParaRPr lang="ko-KR" altLang="en-US" sz="38000" dirty="0">
              <a:solidFill>
                <a:schemeClr val="bg1"/>
              </a:solidFill>
              <a:latin typeface="Haettenschweiler" panose="020B070604090206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72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265" y="0"/>
            <a:ext cx="12418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2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1944</Words>
  <Application>Microsoft Office PowerPoint</Application>
  <PresentationFormat>와이드스크린</PresentationFormat>
  <Paragraphs>315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4" baseType="lpstr">
      <vt:lpstr>나눔스퀘어_ac Light</vt:lpstr>
      <vt:lpstr>타이포_쌍문동 B</vt:lpstr>
      <vt:lpstr>나눔스퀘어_ac</vt:lpstr>
      <vt:lpstr>조선일보명조</vt:lpstr>
      <vt:lpstr>맑은 고딕</vt:lpstr>
      <vt:lpstr>Bahnschrift SemiBold SemiConden</vt:lpstr>
      <vt:lpstr>나눔스퀘어_ac ExtraBold</vt:lpstr>
      <vt:lpstr>HY헤드라인M</vt:lpstr>
      <vt:lpstr>Haettenschweiler</vt:lpstr>
      <vt:lpstr>나눔스퀘어_ac Bold</vt:lpstr>
      <vt:lpstr>휴먼옛체</vt:lpstr>
      <vt:lpstr>Arial</vt:lpstr>
      <vt:lpstr>Cambria</vt:lpstr>
      <vt:lpstr>Bernard MT Condensed</vt:lpstr>
      <vt:lpstr>Office 테마</vt:lpstr>
      <vt:lpstr>PowerPoint 프레젠테이션</vt:lpstr>
      <vt:lpstr>PowerPoint 프레젠테이션</vt:lpstr>
      <vt:lpstr>기획의도</vt:lpstr>
      <vt:lpstr>PowerPoint 프레젠테이션</vt:lpstr>
      <vt:lpstr>PowerPoint 프레젠테이션</vt:lpstr>
      <vt:lpstr>PowerPoint 프레젠테이션</vt:lpstr>
      <vt:lpstr>PowerPoint 프레젠테이션</vt:lpstr>
      <vt:lpstr>서비스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산출물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마무리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Drinkus</dc:title>
  <dc:creator>multicampus</dc:creator>
  <cp:lastModifiedBy>821071093977</cp:lastModifiedBy>
  <cp:revision>115</cp:revision>
  <dcterms:created xsi:type="dcterms:W3CDTF">2022-07-27T04:15:51Z</dcterms:created>
  <dcterms:modified xsi:type="dcterms:W3CDTF">2022-07-29T13:16:49Z</dcterms:modified>
</cp:coreProperties>
</file>